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6" r:id="rId13"/>
    <p:sldId id="267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89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7593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EFF42-6EE2-ED85-09AF-11413691B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1D7281-2655-88E2-7BA9-4091C63B1F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3A4459D-AF7C-F679-F5E5-8D3BD7FE8E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9B9459-5C39-8701-F013-4C7CF51391D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4721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4572000" cy="4572000"/>
          </a:xfrm>
          <a:prstGeom prst="ellipse">
            <a:avLst/>
          </a:prstGeom>
          <a:solidFill>
            <a:srgbClr val="0D47A1">
              <a:alpha val="35000"/>
            </a:srgbClr>
          </a:solidFill>
          <a:ln w="12700">
            <a:solidFill>
              <a:srgbClr val="0D47A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858000" y="2743200"/>
            <a:ext cx="3657600" cy="3657600"/>
          </a:xfrm>
          <a:prstGeom prst="ellipse">
            <a:avLst/>
          </a:prstGeom>
          <a:solidFill>
            <a:srgbClr val="0D47A1">
              <a:alpha val="30000"/>
            </a:srgbClr>
          </a:solidFill>
          <a:ln w="12700">
            <a:solidFill>
              <a:srgbClr val="0D47A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5303520" cy="514350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303520" y="0"/>
            <a:ext cx="54864" cy="5143500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11480" y="640080"/>
            <a:ext cx="46634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kern="0" spc="800" dirty="0">
                <a:solidFill>
                  <a:srgbClr val="1A73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ATPMS</a:t>
            </a:r>
            <a:endParaRPr lang="en-US" sz="7200" dirty="0"/>
          </a:p>
        </p:txBody>
      </p:sp>
      <p:sp>
        <p:nvSpPr>
          <p:cNvPr id="7" name="Text 5"/>
          <p:cNvSpPr/>
          <p:nvPr/>
        </p:nvSpPr>
        <p:spPr>
          <a:xfrm>
            <a:off x="411480" y="1828800"/>
            <a:ext cx="4663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Autonomous Traffic Police</a:t>
            </a:r>
            <a:endParaRPr lang="en-US" sz="22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22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Management System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411480" y="2971800"/>
            <a:ext cx="2286000" cy="36576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11480" y="3063240"/>
            <a:ext cx="4663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IT4010 – Progress Presentation 2 </a:t>
            </a:r>
            <a:endParaRPr lang="en-US" sz="13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Digitalizing Sri Lanka Traffic Policing End to End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11480" y="3977640"/>
            <a:ext cx="2286000" cy="329184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3977640"/>
            <a:ext cx="21945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M01  Dilaksha Lakshan (IT22560308)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11480" y="4379976"/>
            <a:ext cx="2286000" cy="329184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502920" y="4379976"/>
            <a:ext cx="21945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M02  Dilan Wanniarachchi(IT22601056)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807208" y="3977640"/>
            <a:ext cx="2286000" cy="329184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2898648" y="3977640"/>
            <a:ext cx="21945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M03  Tharindu Bandara(IT22638304)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807208" y="4379976"/>
            <a:ext cx="2286000" cy="329184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2898648" y="4379976"/>
            <a:ext cx="21945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M04  Yashara Induwara(IT22642332)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669280" y="274320"/>
            <a:ext cx="914400" cy="749808"/>
          </a:xfrm>
          <a:prstGeom prst="rect">
            <a:avLst/>
          </a:prstGeom>
          <a:solidFill>
            <a:srgbClr val="1A73E8">
              <a:alpha val="35000"/>
            </a:srgbClr>
          </a:solidFill>
          <a:ln w="12700">
            <a:solidFill>
              <a:srgbClr val="1A73E8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766560" y="274320"/>
            <a:ext cx="914400" cy="749808"/>
          </a:xfrm>
          <a:prstGeom prst="rect">
            <a:avLst/>
          </a:prstGeom>
          <a:solidFill>
            <a:srgbClr val="1A73E8">
              <a:alpha val="25000"/>
            </a:srgbClr>
          </a:solidFill>
          <a:ln w="12700">
            <a:solidFill>
              <a:srgbClr val="1A73E8">
                <a:alpha val="1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7863840" y="274320"/>
            <a:ext cx="914400" cy="749808"/>
          </a:xfrm>
          <a:prstGeom prst="rect">
            <a:avLst/>
          </a:prstGeom>
          <a:solidFill>
            <a:srgbClr val="1557B0">
              <a:alpha val="40000"/>
            </a:srgbClr>
          </a:solidFill>
          <a:ln w="12700">
            <a:solidFill>
              <a:srgbClr val="1557B0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6217920" y="1097280"/>
            <a:ext cx="914400" cy="749808"/>
          </a:xfrm>
          <a:prstGeom prst="rect">
            <a:avLst/>
          </a:prstGeom>
          <a:solidFill>
            <a:srgbClr val="1A73E8">
              <a:alpha val="45000"/>
            </a:srgbClr>
          </a:solidFill>
          <a:ln w="12700">
            <a:solidFill>
              <a:srgbClr val="1A73E8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7315200" y="1097280"/>
            <a:ext cx="914400" cy="749808"/>
          </a:xfrm>
          <a:prstGeom prst="rect">
            <a:avLst/>
          </a:prstGeom>
          <a:solidFill>
            <a:srgbClr val="0D47A1">
              <a:alpha val="60000"/>
            </a:srgbClr>
          </a:solidFill>
          <a:ln w="12700">
            <a:solidFill>
              <a:srgbClr val="0D47A1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8412480" y="1097280"/>
            <a:ext cx="914400" cy="749808"/>
          </a:xfrm>
          <a:prstGeom prst="rect">
            <a:avLst/>
          </a:prstGeom>
          <a:solidFill>
            <a:srgbClr val="1557B0">
              <a:alpha val="30000"/>
            </a:srgbClr>
          </a:solidFill>
          <a:ln w="12700">
            <a:solidFill>
              <a:srgbClr val="1557B0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5669280" y="1920240"/>
            <a:ext cx="914400" cy="749808"/>
          </a:xfrm>
          <a:prstGeom prst="rect">
            <a:avLst/>
          </a:prstGeom>
          <a:solidFill>
            <a:srgbClr val="0D47A1">
              <a:alpha val="50000"/>
            </a:srgbClr>
          </a:solidFill>
          <a:ln w="12700">
            <a:solidFill>
              <a:srgbClr val="0D47A1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6766560" y="1920240"/>
            <a:ext cx="914400" cy="749808"/>
          </a:xfrm>
          <a:prstGeom prst="rect">
            <a:avLst/>
          </a:prstGeom>
          <a:solidFill>
            <a:srgbClr val="1A73E8">
              <a:alpha val="40000"/>
            </a:srgbClr>
          </a:solidFill>
          <a:ln w="12700">
            <a:solidFill>
              <a:srgbClr val="1A73E8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7863840" y="1920240"/>
            <a:ext cx="914400" cy="749808"/>
          </a:xfrm>
          <a:prstGeom prst="rect">
            <a:avLst/>
          </a:prstGeom>
          <a:solidFill>
            <a:srgbClr val="1A73E8">
              <a:alpha val="50000"/>
            </a:srgbClr>
          </a:solidFill>
          <a:ln w="12700">
            <a:solidFill>
              <a:srgbClr val="1A73E8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6217920" y="2743200"/>
            <a:ext cx="914400" cy="749808"/>
          </a:xfrm>
          <a:prstGeom prst="rect">
            <a:avLst/>
          </a:prstGeom>
          <a:solidFill>
            <a:srgbClr val="1557B0">
              <a:alpha val="55000"/>
            </a:srgbClr>
          </a:solidFill>
          <a:ln w="12700">
            <a:solidFill>
              <a:srgbClr val="1557B0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7315200" y="2743200"/>
            <a:ext cx="914400" cy="749808"/>
          </a:xfrm>
          <a:prstGeom prst="rect">
            <a:avLst/>
          </a:prstGeom>
          <a:solidFill>
            <a:srgbClr val="0D47A1">
              <a:alpha val="65000"/>
            </a:srgbClr>
          </a:solidFill>
          <a:ln w="12700">
            <a:solidFill>
              <a:srgbClr val="0D47A1">
                <a:alpha val="5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8412480" y="2743200"/>
            <a:ext cx="914400" cy="749808"/>
          </a:xfrm>
          <a:prstGeom prst="rect">
            <a:avLst/>
          </a:prstGeom>
          <a:solidFill>
            <a:srgbClr val="1A73E8">
              <a:alpha val="35000"/>
            </a:srgbClr>
          </a:solidFill>
          <a:ln w="12700">
            <a:solidFill>
              <a:srgbClr val="1A73E8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5669280" y="3566160"/>
            <a:ext cx="914400" cy="749808"/>
          </a:xfrm>
          <a:prstGeom prst="rect">
            <a:avLst/>
          </a:prstGeom>
          <a:solidFill>
            <a:srgbClr val="1A73E8">
              <a:alpha val="30000"/>
            </a:srgbClr>
          </a:solidFill>
          <a:ln w="12700">
            <a:solidFill>
              <a:srgbClr val="1A73E8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6766560" y="3566160"/>
            <a:ext cx="914400" cy="749808"/>
          </a:xfrm>
          <a:prstGeom prst="rect">
            <a:avLst/>
          </a:prstGeom>
          <a:solidFill>
            <a:srgbClr val="1557B0">
              <a:alpha val="45000"/>
            </a:srgbClr>
          </a:solidFill>
          <a:ln w="12700">
            <a:solidFill>
              <a:srgbClr val="1557B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7863840" y="3566160"/>
            <a:ext cx="914400" cy="749808"/>
          </a:xfrm>
          <a:prstGeom prst="rect">
            <a:avLst/>
          </a:prstGeom>
          <a:solidFill>
            <a:srgbClr val="0D47A1">
              <a:alpha val="60000"/>
            </a:srgbClr>
          </a:solidFill>
          <a:ln w="12700">
            <a:solidFill>
              <a:srgbClr val="0D47A1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5577840" y="4480560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300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 APPLICATION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kern="0" spc="300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GOV·TECH SOLUTION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BF3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4">
            <a:extLst>
              <a:ext uri="{FF2B5EF4-FFF2-40B4-BE49-F238E27FC236}">
                <a16:creationId xmlns:a16="http://schemas.microsoft.com/office/drawing/2014/main" id="{4F5E8613-A098-76C9-AA14-C4F4D2754F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" y="685800"/>
            <a:ext cx="9034272" cy="4533314"/>
          </a:xfrm>
          <a:prstGeom prst="rect">
            <a:avLst/>
          </a:prstGeom>
        </p:spPr>
      </p:pic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557B0"/>
          </a:solidFill>
          <a:ln w="12700">
            <a:solidFill>
              <a:srgbClr val="1557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01168" cy="658368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47472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System Architecture &amp; Integration</a:t>
            </a:r>
            <a:endParaRPr lang="en-US" sz="1900" dirty="0"/>
          </a:p>
        </p:txBody>
      </p:sp>
      <p:sp>
        <p:nvSpPr>
          <p:cNvPr id="6" name="Shape 4"/>
          <p:cNvSpPr/>
          <p:nvPr/>
        </p:nvSpPr>
        <p:spPr>
          <a:xfrm>
            <a:off x="0" y="658368"/>
            <a:ext cx="9144000" cy="2743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Shape 48"/>
          <p:cNvSpPr/>
          <p:nvPr/>
        </p:nvSpPr>
        <p:spPr>
          <a:xfrm>
            <a:off x="274320" y="4498848"/>
            <a:ext cx="8759952" cy="347472"/>
          </a:xfrm>
          <a:prstGeom prst="rect">
            <a:avLst/>
          </a:prstGeom>
          <a:solidFill>
            <a:srgbClr val="EFF6FF"/>
          </a:solidFill>
          <a:ln w="9525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1" name="Text 49"/>
          <p:cNvSpPr/>
          <p:nvPr/>
        </p:nvSpPr>
        <p:spPr>
          <a:xfrm>
            <a:off x="594360" y="4498848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Deployment: </a:t>
            </a:r>
            <a:r>
              <a:rPr lang="en-US" sz="105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Cloud (VMWARE / </a:t>
            </a:r>
            <a:r>
              <a:rPr lang="en-US" sz="1050" dirty="0" err="1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Proxmos</a:t>
            </a:r>
            <a:r>
              <a:rPr lang="en-US" sz="105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  ·  Docker Containers  ·  CI/CD Pipeline  ·  HTTPS Enforced  ·  99.5% Uptime SLA</a:t>
            </a:r>
            <a:endParaRPr lang="en-US" sz="1050" dirty="0"/>
          </a:p>
        </p:txBody>
      </p:sp>
      <p:sp>
        <p:nvSpPr>
          <p:cNvPr id="52" name="Shape 50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ATPMS – IT4010 PP2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EBF3F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B2E508-1495-F579-E571-F1B51B6FF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96EB4CAB-4D14-8652-7BE4-5B7B4052D746}"/>
              </a:ext>
            </a:extLst>
          </p:cNvPr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BD8797A0-9C01-A0D4-8EB5-C178B5A296FC}"/>
              </a:ext>
            </a:extLst>
          </p:cNvPr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557B0"/>
          </a:solidFill>
          <a:ln w="12700">
            <a:solidFill>
              <a:srgbClr val="1557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50EF9D09-0051-9EB3-A256-F26C1D8AB903}"/>
              </a:ext>
            </a:extLst>
          </p:cNvPr>
          <p:cNvSpPr/>
          <p:nvPr/>
        </p:nvSpPr>
        <p:spPr>
          <a:xfrm>
            <a:off x="0" y="0"/>
            <a:ext cx="201168" cy="658368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A1A01440-5EC5-0564-2062-CAF0904ED705}"/>
              </a:ext>
            </a:extLst>
          </p:cNvPr>
          <p:cNvSpPr/>
          <p:nvPr/>
        </p:nvSpPr>
        <p:spPr>
          <a:xfrm>
            <a:off x="347472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System Architecture &amp; Integration</a:t>
            </a:r>
            <a:endParaRPr lang="en-US" sz="1900" dirty="0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F9E17978-F8FC-7B28-43DF-2F24208F9CF4}"/>
              </a:ext>
            </a:extLst>
          </p:cNvPr>
          <p:cNvSpPr/>
          <p:nvPr/>
        </p:nvSpPr>
        <p:spPr>
          <a:xfrm>
            <a:off x="0" y="658368"/>
            <a:ext cx="9144000" cy="2743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429F68F0-0A25-4FD4-D962-E9770AD4DF3E}"/>
              </a:ext>
            </a:extLst>
          </p:cNvPr>
          <p:cNvSpPr/>
          <p:nvPr/>
        </p:nvSpPr>
        <p:spPr>
          <a:xfrm>
            <a:off x="457200" y="896112"/>
            <a:ext cx="1371600" cy="512064"/>
          </a:xfrm>
          <a:prstGeom prst="ellipse">
            <a:avLst/>
          </a:prstGeom>
          <a:solidFill>
            <a:srgbClr val="0D2137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7E86A9D5-F374-ED79-463C-6008A2FFF4E6}"/>
              </a:ext>
            </a:extLst>
          </p:cNvPr>
          <p:cNvSpPr/>
          <p:nvPr/>
        </p:nvSpPr>
        <p:spPr>
          <a:xfrm>
            <a:off x="457200" y="896112"/>
            <a:ext cx="1371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Traffic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Officer</a:t>
            </a:r>
            <a:endParaRPr lang="en-US" sz="900" dirty="0"/>
          </a:p>
        </p:txBody>
      </p:sp>
      <p:sp>
        <p:nvSpPr>
          <p:cNvPr id="9" name="Shape 7">
            <a:extLst>
              <a:ext uri="{FF2B5EF4-FFF2-40B4-BE49-F238E27FC236}">
                <a16:creationId xmlns:a16="http://schemas.microsoft.com/office/drawing/2014/main" id="{49032C09-1293-BE82-611D-5962A6E4E8B9}"/>
              </a:ext>
            </a:extLst>
          </p:cNvPr>
          <p:cNvSpPr/>
          <p:nvPr/>
        </p:nvSpPr>
        <p:spPr>
          <a:xfrm>
            <a:off x="2194560" y="896112"/>
            <a:ext cx="1371600" cy="512064"/>
          </a:xfrm>
          <a:prstGeom prst="ellipse">
            <a:avLst/>
          </a:prstGeom>
          <a:solidFill>
            <a:srgbClr val="0D2137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9FAE26EA-5804-BBE9-B47B-794A35FF36DA}"/>
              </a:ext>
            </a:extLst>
          </p:cNvPr>
          <p:cNvSpPr/>
          <p:nvPr/>
        </p:nvSpPr>
        <p:spPr>
          <a:xfrm>
            <a:off x="2194560" y="896112"/>
            <a:ext cx="1371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Citizen /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</a:t>
            </a:r>
            <a:endParaRPr lang="en-US" sz="900" dirty="0"/>
          </a:p>
        </p:txBody>
      </p:sp>
      <p:sp>
        <p:nvSpPr>
          <p:cNvPr id="11" name="Shape 9">
            <a:extLst>
              <a:ext uri="{FF2B5EF4-FFF2-40B4-BE49-F238E27FC236}">
                <a16:creationId xmlns:a16="http://schemas.microsoft.com/office/drawing/2014/main" id="{3E2154F9-7662-1331-89AA-93F68F5E59B0}"/>
              </a:ext>
            </a:extLst>
          </p:cNvPr>
          <p:cNvSpPr/>
          <p:nvPr/>
        </p:nvSpPr>
        <p:spPr>
          <a:xfrm>
            <a:off x="3931920" y="896112"/>
            <a:ext cx="1371600" cy="512064"/>
          </a:xfrm>
          <a:prstGeom prst="ellipse">
            <a:avLst/>
          </a:prstGeom>
          <a:solidFill>
            <a:srgbClr val="0D2137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95704788-504B-164A-720E-7AA169BD678D}"/>
              </a:ext>
            </a:extLst>
          </p:cNvPr>
          <p:cNvSpPr/>
          <p:nvPr/>
        </p:nvSpPr>
        <p:spPr>
          <a:xfrm>
            <a:off x="3931920" y="896112"/>
            <a:ext cx="1371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Court /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Judiciary</a:t>
            </a:r>
            <a:endParaRPr lang="en-US" sz="900" dirty="0"/>
          </a:p>
        </p:txBody>
      </p:sp>
      <p:sp>
        <p:nvSpPr>
          <p:cNvPr id="13" name="Shape 11">
            <a:extLst>
              <a:ext uri="{FF2B5EF4-FFF2-40B4-BE49-F238E27FC236}">
                <a16:creationId xmlns:a16="http://schemas.microsoft.com/office/drawing/2014/main" id="{584273B2-3B4E-5176-1A5D-9335940DFB01}"/>
              </a:ext>
            </a:extLst>
          </p:cNvPr>
          <p:cNvSpPr/>
          <p:nvPr/>
        </p:nvSpPr>
        <p:spPr>
          <a:xfrm>
            <a:off x="5669280" y="896112"/>
            <a:ext cx="1371600" cy="512064"/>
          </a:xfrm>
          <a:prstGeom prst="ellipse">
            <a:avLst/>
          </a:prstGeom>
          <a:solidFill>
            <a:srgbClr val="0D2137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CD6BE62C-7DA5-7569-4125-EDD794511872}"/>
              </a:ext>
            </a:extLst>
          </p:cNvPr>
          <p:cNvSpPr/>
          <p:nvPr/>
        </p:nvSpPr>
        <p:spPr>
          <a:xfrm>
            <a:off x="5669280" y="896112"/>
            <a:ext cx="1371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Lawyer</a:t>
            </a:r>
            <a:endParaRPr lang="en-US" sz="900" dirty="0"/>
          </a:p>
        </p:txBody>
      </p:sp>
      <p:sp>
        <p:nvSpPr>
          <p:cNvPr id="15" name="Shape 13">
            <a:extLst>
              <a:ext uri="{FF2B5EF4-FFF2-40B4-BE49-F238E27FC236}">
                <a16:creationId xmlns:a16="http://schemas.microsoft.com/office/drawing/2014/main" id="{B870FE33-DD89-6E64-B5DD-8932C43D77C0}"/>
              </a:ext>
            </a:extLst>
          </p:cNvPr>
          <p:cNvSpPr/>
          <p:nvPr/>
        </p:nvSpPr>
        <p:spPr>
          <a:xfrm>
            <a:off x="7406640" y="896112"/>
            <a:ext cx="1371600" cy="512064"/>
          </a:xfrm>
          <a:prstGeom prst="ellipse">
            <a:avLst/>
          </a:prstGeom>
          <a:solidFill>
            <a:srgbClr val="0D2137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D7B92AB3-5A0A-6CE5-2B42-01FF0E7FA198}"/>
              </a:ext>
            </a:extLst>
          </p:cNvPr>
          <p:cNvSpPr/>
          <p:nvPr/>
        </p:nvSpPr>
        <p:spPr>
          <a:xfrm>
            <a:off x="7406640" y="896112"/>
            <a:ext cx="1371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Police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HQ</a:t>
            </a:r>
            <a:endParaRPr lang="en-US" sz="900" dirty="0"/>
          </a:p>
        </p:txBody>
      </p:sp>
      <p:sp>
        <p:nvSpPr>
          <p:cNvPr id="17" name="Shape 15">
            <a:extLst>
              <a:ext uri="{FF2B5EF4-FFF2-40B4-BE49-F238E27FC236}">
                <a16:creationId xmlns:a16="http://schemas.microsoft.com/office/drawing/2014/main" id="{EAD7989A-5E09-2BC7-504D-81F3B42C91CB}"/>
              </a:ext>
            </a:extLst>
          </p:cNvPr>
          <p:cNvSpPr/>
          <p:nvPr/>
        </p:nvSpPr>
        <p:spPr>
          <a:xfrm>
            <a:off x="4343400" y="1408176"/>
            <a:ext cx="0" cy="256032"/>
          </a:xfrm>
          <a:prstGeom prst="line">
            <a:avLst/>
          </a:prstGeom>
          <a:noFill/>
          <a:ln w="19050">
            <a:solidFill>
              <a:srgbClr val="1557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>
            <a:extLst>
              <a:ext uri="{FF2B5EF4-FFF2-40B4-BE49-F238E27FC236}">
                <a16:creationId xmlns:a16="http://schemas.microsoft.com/office/drawing/2014/main" id="{B9A73AAA-12A8-E4D0-63A5-131EEF3C5A25}"/>
              </a:ext>
            </a:extLst>
          </p:cNvPr>
          <p:cNvSpPr/>
          <p:nvPr/>
        </p:nvSpPr>
        <p:spPr>
          <a:xfrm>
            <a:off x="457200" y="1664208"/>
            <a:ext cx="8065008" cy="420624"/>
          </a:xfrm>
          <a:prstGeom prst="rect">
            <a:avLst/>
          </a:prstGeom>
          <a:solidFill>
            <a:srgbClr val="0D2137"/>
          </a:solidFill>
          <a:ln w="19050">
            <a:solidFill>
              <a:srgbClr val="1A73E8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C6DB3188-4B18-21CA-0ED6-44944430E0D0}"/>
              </a:ext>
            </a:extLst>
          </p:cNvPr>
          <p:cNvSpPr/>
          <p:nvPr/>
        </p:nvSpPr>
        <p:spPr>
          <a:xfrm>
            <a:off x="457200" y="1664208"/>
            <a:ext cx="806500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73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React.js Frontend  —  Role-Based SPA  (Traffic Officer · Citizen · Court · Lawyer · Admin)</a:t>
            </a:r>
            <a:endParaRPr lang="en-US" sz="1200" dirty="0"/>
          </a:p>
        </p:txBody>
      </p:sp>
      <p:sp>
        <p:nvSpPr>
          <p:cNvPr id="20" name="Shape 18">
            <a:extLst>
              <a:ext uri="{FF2B5EF4-FFF2-40B4-BE49-F238E27FC236}">
                <a16:creationId xmlns:a16="http://schemas.microsoft.com/office/drawing/2014/main" id="{9AC24093-88EE-F35D-4D75-6FA8DD7881A2}"/>
              </a:ext>
            </a:extLst>
          </p:cNvPr>
          <p:cNvSpPr/>
          <p:nvPr/>
        </p:nvSpPr>
        <p:spPr>
          <a:xfrm>
            <a:off x="4343400" y="2084832"/>
            <a:ext cx="0" cy="219456"/>
          </a:xfrm>
          <a:prstGeom prst="line">
            <a:avLst/>
          </a:prstGeom>
          <a:noFill/>
          <a:ln w="19050">
            <a:solidFill>
              <a:srgbClr val="1557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>
            <a:extLst>
              <a:ext uri="{FF2B5EF4-FFF2-40B4-BE49-F238E27FC236}">
                <a16:creationId xmlns:a16="http://schemas.microsoft.com/office/drawing/2014/main" id="{5A1572F4-9E7A-0942-31FD-56082ABBCAF5}"/>
              </a:ext>
            </a:extLst>
          </p:cNvPr>
          <p:cNvSpPr/>
          <p:nvPr/>
        </p:nvSpPr>
        <p:spPr>
          <a:xfrm>
            <a:off x="457200" y="2304288"/>
            <a:ext cx="8065008" cy="402336"/>
          </a:xfrm>
          <a:prstGeom prst="rect">
            <a:avLst/>
          </a:prstGeom>
          <a:solidFill>
            <a:srgbClr val="1B3A6B"/>
          </a:solidFill>
          <a:ln w="9525">
            <a:solidFill>
              <a:srgbClr val="A8C4E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20">
            <a:extLst>
              <a:ext uri="{FF2B5EF4-FFF2-40B4-BE49-F238E27FC236}">
                <a16:creationId xmlns:a16="http://schemas.microsoft.com/office/drawing/2014/main" id="{4218AA45-CD0D-F0C5-03FF-4C64F60911F1}"/>
              </a:ext>
            </a:extLst>
          </p:cNvPr>
          <p:cNvSpPr/>
          <p:nvPr/>
        </p:nvSpPr>
        <p:spPr>
          <a:xfrm>
            <a:off x="457200" y="2304288"/>
            <a:ext cx="80650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Node.js REST API  —  JWT Auth · Role-Based Access Control · Business Logic</a:t>
            </a:r>
            <a:endParaRPr lang="en-US" sz="1100" dirty="0"/>
          </a:p>
        </p:txBody>
      </p:sp>
      <p:sp>
        <p:nvSpPr>
          <p:cNvPr id="23" name="Shape 21">
            <a:extLst>
              <a:ext uri="{FF2B5EF4-FFF2-40B4-BE49-F238E27FC236}">
                <a16:creationId xmlns:a16="http://schemas.microsoft.com/office/drawing/2014/main" id="{2976AE4C-707D-6273-19AC-CD0404BDD946}"/>
              </a:ext>
            </a:extLst>
          </p:cNvPr>
          <p:cNvSpPr/>
          <p:nvPr/>
        </p:nvSpPr>
        <p:spPr>
          <a:xfrm>
            <a:off x="1371600" y="2706624"/>
            <a:ext cx="0" cy="219456"/>
          </a:xfrm>
          <a:prstGeom prst="line">
            <a:avLst/>
          </a:prstGeom>
          <a:noFill/>
          <a:ln w="12700">
            <a:solidFill>
              <a:srgbClr val="A8C4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>
            <a:extLst>
              <a:ext uri="{FF2B5EF4-FFF2-40B4-BE49-F238E27FC236}">
                <a16:creationId xmlns:a16="http://schemas.microsoft.com/office/drawing/2014/main" id="{CE8DC901-60A9-AB2C-AE5F-49EF4D089E9A}"/>
              </a:ext>
            </a:extLst>
          </p:cNvPr>
          <p:cNvSpPr/>
          <p:nvPr/>
        </p:nvSpPr>
        <p:spPr>
          <a:xfrm>
            <a:off x="457200" y="2926080"/>
            <a:ext cx="1920240" cy="694944"/>
          </a:xfrm>
          <a:prstGeom prst="rect">
            <a:avLst/>
          </a:prstGeom>
          <a:solidFill>
            <a:srgbClr val="FFFFFF"/>
          </a:solidFill>
          <a:ln w="19050">
            <a:solidFill>
              <a:srgbClr val="1A73E8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>
            <a:extLst>
              <a:ext uri="{FF2B5EF4-FFF2-40B4-BE49-F238E27FC236}">
                <a16:creationId xmlns:a16="http://schemas.microsoft.com/office/drawing/2014/main" id="{AABAF489-0529-CF97-41D1-B10552276C7C}"/>
              </a:ext>
            </a:extLst>
          </p:cNvPr>
          <p:cNvSpPr/>
          <p:nvPr/>
        </p:nvSpPr>
        <p:spPr>
          <a:xfrm>
            <a:off x="457200" y="2926080"/>
            <a:ext cx="1920240" cy="5029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>
            <a:extLst>
              <a:ext uri="{FF2B5EF4-FFF2-40B4-BE49-F238E27FC236}">
                <a16:creationId xmlns:a16="http://schemas.microsoft.com/office/drawing/2014/main" id="{761ED170-07D5-51FE-DE18-C2BB8F8E2EDB}"/>
              </a:ext>
            </a:extLst>
          </p:cNvPr>
          <p:cNvSpPr/>
          <p:nvPr/>
        </p:nvSpPr>
        <p:spPr>
          <a:xfrm>
            <a:off x="457200" y="2926080"/>
            <a:ext cx="192024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Traffic Signals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(Dilaksha)</a:t>
            </a:r>
            <a:endParaRPr lang="en-US" sz="950" dirty="0"/>
          </a:p>
        </p:txBody>
      </p:sp>
      <p:sp>
        <p:nvSpPr>
          <p:cNvPr id="27" name="Shape 25">
            <a:extLst>
              <a:ext uri="{FF2B5EF4-FFF2-40B4-BE49-F238E27FC236}">
                <a16:creationId xmlns:a16="http://schemas.microsoft.com/office/drawing/2014/main" id="{6316556C-496D-A2F1-AEBA-C5BC5F077368}"/>
              </a:ext>
            </a:extLst>
          </p:cNvPr>
          <p:cNvSpPr/>
          <p:nvPr/>
        </p:nvSpPr>
        <p:spPr>
          <a:xfrm>
            <a:off x="3401568" y="2706624"/>
            <a:ext cx="0" cy="219456"/>
          </a:xfrm>
          <a:prstGeom prst="line">
            <a:avLst/>
          </a:prstGeom>
          <a:noFill/>
          <a:ln w="12700">
            <a:solidFill>
              <a:srgbClr val="A8C4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>
            <a:extLst>
              <a:ext uri="{FF2B5EF4-FFF2-40B4-BE49-F238E27FC236}">
                <a16:creationId xmlns:a16="http://schemas.microsoft.com/office/drawing/2014/main" id="{01E8F433-529A-D8E0-1373-9A700F4F283B}"/>
              </a:ext>
            </a:extLst>
          </p:cNvPr>
          <p:cNvSpPr/>
          <p:nvPr/>
        </p:nvSpPr>
        <p:spPr>
          <a:xfrm>
            <a:off x="2487168" y="2926080"/>
            <a:ext cx="1920240" cy="694944"/>
          </a:xfrm>
          <a:prstGeom prst="rect">
            <a:avLst/>
          </a:prstGeom>
          <a:solidFill>
            <a:srgbClr val="FFFFFF"/>
          </a:solidFill>
          <a:ln w="19050">
            <a:solidFill>
              <a:srgbClr val="1A73E8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7">
            <a:extLst>
              <a:ext uri="{FF2B5EF4-FFF2-40B4-BE49-F238E27FC236}">
                <a16:creationId xmlns:a16="http://schemas.microsoft.com/office/drawing/2014/main" id="{4E950C43-EFBA-C157-30E6-95362D3C1834}"/>
              </a:ext>
            </a:extLst>
          </p:cNvPr>
          <p:cNvSpPr/>
          <p:nvPr/>
        </p:nvSpPr>
        <p:spPr>
          <a:xfrm>
            <a:off x="2487168" y="2926080"/>
            <a:ext cx="1920240" cy="5029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>
            <a:extLst>
              <a:ext uri="{FF2B5EF4-FFF2-40B4-BE49-F238E27FC236}">
                <a16:creationId xmlns:a16="http://schemas.microsoft.com/office/drawing/2014/main" id="{FEA378FC-AB49-8044-56A0-4BB421A42AA8}"/>
              </a:ext>
            </a:extLst>
          </p:cNvPr>
          <p:cNvSpPr/>
          <p:nvPr/>
        </p:nvSpPr>
        <p:spPr>
          <a:xfrm>
            <a:off x="2487168" y="2926080"/>
            <a:ext cx="192024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M2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 Mgmt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(Dilan)</a:t>
            </a:r>
            <a:endParaRPr lang="en-US" sz="950" dirty="0"/>
          </a:p>
        </p:txBody>
      </p:sp>
      <p:sp>
        <p:nvSpPr>
          <p:cNvPr id="31" name="Shape 29">
            <a:extLst>
              <a:ext uri="{FF2B5EF4-FFF2-40B4-BE49-F238E27FC236}">
                <a16:creationId xmlns:a16="http://schemas.microsoft.com/office/drawing/2014/main" id="{DD3611DC-8EE9-DD36-BE11-42087FC9AD37}"/>
              </a:ext>
            </a:extLst>
          </p:cNvPr>
          <p:cNvSpPr/>
          <p:nvPr/>
        </p:nvSpPr>
        <p:spPr>
          <a:xfrm>
            <a:off x="5431536" y="2706624"/>
            <a:ext cx="0" cy="219456"/>
          </a:xfrm>
          <a:prstGeom prst="line">
            <a:avLst/>
          </a:prstGeom>
          <a:noFill/>
          <a:ln w="12700">
            <a:solidFill>
              <a:srgbClr val="A8C4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Shape 30">
            <a:extLst>
              <a:ext uri="{FF2B5EF4-FFF2-40B4-BE49-F238E27FC236}">
                <a16:creationId xmlns:a16="http://schemas.microsoft.com/office/drawing/2014/main" id="{4F725272-F2C4-4FD9-4675-527B9C4FF82F}"/>
              </a:ext>
            </a:extLst>
          </p:cNvPr>
          <p:cNvSpPr/>
          <p:nvPr/>
        </p:nvSpPr>
        <p:spPr>
          <a:xfrm>
            <a:off x="4517136" y="2926080"/>
            <a:ext cx="1920240" cy="694944"/>
          </a:xfrm>
          <a:prstGeom prst="rect">
            <a:avLst/>
          </a:prstGeom>
          <a:solidFill>
            <a:srgbClr val="FFFFFF"/>
          </a:solidFill>
          <a:ln w="19050">
            <a:solidFill>
              <a:srgbClr val="F0B429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Shape 31">
            <a:extLst>
              <a:ext uri="{FF2B5EF4-FFF2-40B4-BE49-F238E27FC236}">
                <a16:creationId xmlns:a16="http://schemas.microsoft.com/office/drawing/2014/main" id="{2878D483-154A-67A7-14CB-8A4011573F11}"/>
              </a:ext>
            </a:extLst>
          </p:cNvPr>
          <p:cNvSpPr/>
          <p:nvPr/>
        </p:nvSpPr>
        <p:spPr>
          <a:xfrm>
            <a:off x="4517136" y="2926080"/>
            <a:ext cx="1920240" cy="50292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>
            <a:extLst>
              <a:ext uri="{FF2B5EF4-FFF2-40B4-BE49-F238E27FC236}">
                <a16:creationId xmlns:a16="http://schemas.microsoft.com/office/drawing/2014/main" id="{3591BA66-B281-F3C5-BE94-2C84AD450F7C}"/>
              </a:ext>
            </a:extLst>
          </p:cNvPr>
          <p:cNvSpPr/>
          <p:nvPr/>
        </p:nvSpPr>
        <p:spPr>
          <a:xfrm>
            <a:off x="4517136" y="2926080"/>
            <a:ext cx="192024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M3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 Mgmt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(Tharindu)</a:t>
            </a:r>
            <a:endParaRPr lang="en-US" sz="950" dirty="0"/>
          </a:p>
        </p:txBody>
      </p:sp>
      <p:sp>
        <p:nvSpPr>
          <p:cNvPr id="35" name="Shape 33">
            <a:extLst>
              <a:ext uri="{FF2B5EF4-FFF2-40B4-BE49-F238E27FC236}">
                <a16:creationId xmlns:a16="http://schemas.microsoft.com/office/drawing/2014/main" id="{C14B9BAA-1CE7-8103-56A5-32D8131E1F4E}"/>
              </a:ext>
            </a:extLst>
          </p:cNvPr>
          <p:cNvSpPr/>
          <p:nvPr/>
        </p:nvSpPr>
        <p:spPr>
          <a:xfrm>
            <a:off x="7461504" y="2706624"/>
            <a:ext cx="0" cy="219456"/>
          </a:xfrm>
          <a:prstGeom prst="line">
            <a:avLst/>
          </a:prstGeom>
          <a:noFill/>
          <a:ln w="12700">
            <a:solidFill>
              <a:srgbClr val="A8C4E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Shape 34">
            <a:extLst>
              <a:ext uri="{FF2B5EF4-FFF2-40B4-BE49-F238E27FC236}">
                <a16:creationId xmlns:a16="http://schemas.microsoft.com/office/drawing/2014/main" id="{4D404D8A-8F6A-2F51-6ADA-E829B767C5A2}"/>
              </a:ext>
            </a:extLst>
          </p:cNvPr>
          <p:cNvSpPr/>
          <p:nvPr/>
        </p:nvSpPr>
        <p:spPr>
          <a:xfrm>
            <a:off x="6547104" y="2926080"/>
            <a:ext cx="1920240" cy="694944"/>
          </a:xfrm>
          <a:prstGeom prst="rect">
            <a:avLst/>
          </a:prstGeom>
          <a:solidFill>
            <a:srgbClr val="FFFFFF"/>
          </a:solidFill>
          <a:ln w="19050">
            <a:solidFill>
              <a:srgbClr val="E05252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Shape 35">
            <a:extLst>
              <a:ext uri="{FF2B5EF4-FFF2-40B4-BE49-F238E27FC236}">
                <a16:creationId xmlns:a16="http://schemas.microsoft.com/office/drawing/2014/main" id="{C6088CF1-56E0-33A1-DA1F-CA3A39AA3F26}"/>
              </a:ext>
            </a:extLst>
          </p:cNvPr>
          <p:cNvSpPr/>
          <p:nvPr/>
        </p:nvSpPr>
        <p:spPr>
          <a:xfrm>
            <a:off x="6547104" y="2926080"/>
            <a:ext cx="1920240" cy="50292"/>
          </a:xfrm>
          <a:prstGeom prst="rect">
            <a:avLst/>
          </a:prstGeom>
          <a:solidFill>
            <a:srgbClr val="E05252"/>
          </a:solidFill>
          <a:ln w="12700">
            <a:solidFill>
              <a:srgbClr val="E052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>
            <a:extLst>
              <a:ext uri="{FF2B5EF4-FFF2-40B4-BE49-F238E27FC236}">
                <a16:creationId xmlns:a16="http://schemas.microsoft.com/office/drawing/2014/main" id="{B82F2FE8-63F1-980A-2E10-1C2001E523FA}"/>
              </a:ext>
            </a:extLst>
          </p:cNvPr>
          <p:cNvSpPr/>
          <p:nvPr/>
        </p:nvSpPr>
        <p:spPr>
          <a:xfrm>
            <a:off x="6547104" y="2926080"/>
            <a:ext cx="1920240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M4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 &amp; Legal</a:t>
            </a:r>
            <a:endParaRPr lang="en-US" sz="950" dirty="0"/>
          </a:p>
          <a:p>
            <a:pPr marL="0" indent="0" algn="ctr">
              <a:buNone/>
            </a:pPr>
            <a:r>
              <a:rPr lang="en-US" sz="95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(Yashara)</a:t>
            </a:r>
            <a:endParaRPr lang="en-US" sz="950" dirty="0"/>
          </a:p>
        </p:txBody>
      </p:sp>
      <p:sp>
        <p:nvSpPr>
          <p:cNvPr id="39" name="Shape 37">
            <a:extLst>
              <a:ext uri="{FF2B5EF4-FFF2-40B4-BE49-F238E27FC236}">
                <a16:creationId xmlns:a16="http://schemas.microsoft.com/office/drawing/2014/main" id="{13E7B3BA-07A4-E43C-3A2A-757B539E0B45}"/>
              </a:ext>
            </a:extLst>
          </p:cNvPr>
          <p:cNvSpPr/>
          <p:nvPr/>
        </p:nvSpPr>
        <p:spPr>
          <a:xfrm>
            <a:off x="4343400" y="3621024"/>
            <a:ext cx="0" cy="201168"/>
          </a:xfrm>
          <a:prstGeom prst="line">
            <a:avLst/>
          </a:prstGeom>
          <a:noFill/>
          <a:ln w="19050">
            <a:solidFill>
              <a:srgbClr val="1557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8">
            <a:extLst>
              <a:ext uri="{FF2B5EF4-FFF2-40B4-BE49-F238E27FC236}">
                <a16:creationId xmlns:a16="http://schemas.microsoft.com/office/drawing/2014/main" id="{B2D63A0B-BD98-CD36-482F-59E1A479F119}"/>
              </a:ext>
            </a:extLst>
          </p:cNvPr>
          <p:cNvSpPr/>
          <p:nvPr/>
        </p:nvSpPr>
        <p:spPr>
          <a:xfrm>
            <a:off x="457200" y="3822192"/>
            <a:ext cx="1508760" cy="566928"/>
          </a:xfrm>
          <a:prstGeom prst="rect">
            <a:avLst/>
          </a:prstGeom>
          <a:solidFill>
            <a:srgbClr val="F0F7FF"/>
          </a:solidFill>
          <a:ln w="12700">
            <a:solidFill>
              <a:srgbClr val="0078D4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1" name="Text 39">
            <a:extLst>
              <a:ext uri="{FF2B5EF4-FFF2-40B4-BE49-F238E27FC236}">
                <a16:creationId xmlns:a16="http://schemas.microsoft.com/office/drawing/2014/main" id="{A17DB27F-9FDC-8B64-CD64-7358410CF2FE}"/>
              </a:ext>
            </a:extLst>
          </p:cNvPr>
          <p:cNvSpPr/>
          <p:nvPr/>
        </p:nvSpPr>
        <p:spPr>
          <a:xfrm>
            <a:off x="457200" y="3822192"/>
            <a:ext cx="1508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9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MongoDB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</a:t>
            </a:r>
            <a:endParaRPr lang="en-US" sz="900" dirty="0"/>
          </a:p>
        </p:txBody>
      </p:sp>
      <p:sp>
        <p:nvSpPr>
          <p:cNvPr id="42" name="Shape 40">
            <a:extLst>
              <a:ext uri="{FF2B5EF4-FFF2-40B4-BE49-F238E27FC236}">
                <a16:creationId xmlns:a16="http://schemas.microsoft.com/office/drawing/2014/main" id="{E0619E7E-C239-B7CE-FDA0-D7BA25D64172}"/>
              </a:ext>
            </a:extLst>
          </p:cNvPr>
          <p:cNvSpPr/>
          <p:nvPr/>
        </p:nvSpPr>
        <p:spPr>
          <a:xfrm>
            <a:off x="2084832" y="3822192"/>
            <a:ext cx="1508760" cy="566928"/>
          </a:xfrm>
          <a:prstGeom prst="rect">
            <a:avLst/>
          </a:prstGeom>
          <a:solidFill>
            <a:srgbClr val="F0F7FF"/>
          </a:solidFill>
          <a:ln w="12700">
            <a:solidFill>
              <a:srgbClr val="FF6F0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3" name="Text 41">
            <a:extLst>
              <a:ext uri="{FF2B5EF4-FFF2-40B4-BE49-F238E27FC236}">
                <a16:creationId xmlns:a16="http://schemas.microsoft.com/office/drawing/2014/main" id="{A6A86AC4-8978-B824-F41F-8C7EF1742D11}"/>
              </a:ext>
            </a:extLst>
          </p:cNvPr>
          <p:cNvSpPr/>
          <p:nvPr/>
        </p:nvSpPr>
        <p:spPr>
          <a:xfrm>
            <a:off x="2084832" y="3822192"/>
            <a:ext cx="1508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MongoDB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</a:t>
            </a:r>
            <a:endParaRPr lang="en-US" sz="900" dirty="0"/>
          </a:p>
        </p:txBody>
      </p:sp>
      <p:sp>
        <p:nvSpPr>
          <p:cNvPr id="44" name="Shape 42">
            <a:extLst>
              <a:ext uri="{FF2B5EF4-FFF2-40B4-BE49-F238E27FC236}">
                <a16:creationId xmlns:a16="http://schemas.microsoft.com/office/drawing/2014/main" id="{2F57C991-4D7D-AFC5-AF76-077C51534A8D}"/>
              </a:ext>
            </a:extLst>
          </p:cNvPr>
          <p:cNvSpPr/>
          <p:nvPr/>
        </p:nvSpPr>
        <p:spPr>
          <a:xfrm>
            <a:off x="3712464" y="3822192"/>
            <a:ext cx="1508760" cy="566928"/>
          </a:xfrm>
          <a:prstGeom prst="rect">
            <a:avLst/>
          </a:prstGeom>
          <a:solidFill>
            <a:srgbClr val="F0F7FF"/>
          </a:solidFill>
          <a:ln w="12700">
            <a:solidFill>
              <a:srgbClr val="10A37F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5" name="Text 43">
            <a:extLst>
              <a:ext uri="{FF2B5EF4-FFF2-40B4-BE49-F238E27FC236}">
                <a16:creationId xmlns:a16="http://schemas.microsoft.com/office/drawing/2014/main" id="{488AA87B-796E-FEF1-E79E-ADDC3A1CE609}"/>
              </a:ext>
            </a:extLst>
          </p:cNvPr>
          <p:cNvSpPr/>
          <p:nvPr/>
        </p:nvSpPr>
        <p:spPr>
          <a:xfrm>
            <a:off x="3712464" y="3822192"/>
            <a:ext cx="1508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AI models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GPT-4 API</a:t>
            </a:r>
            <a:endParaRPr lang="en-US" sz="900" dirty="0"/>
          </a:p>
        </p:txBody>
      </p:sp>
      <p:sp>
        <p:nvSpPr>
          <p:cNvPr id="46" name="Shape 44">
            <a:extLst>
              <a:ext uri="{FF2B5EF4-FFF2-40B4-BE49-F238E27FC236}">
                <a16:creationId xmlns:a16="http://schemas.microsoft.com/office/drawing/2014/main" id="{0B19FFD8-E9B4-ED70-878A-BD090F4401A0}"/>
              </a:ext>
            </a:extLst>
          </p:cNvPr>
          <p:cNvSpPr/>
          <p:nvPr/>
        </p:nvSpPr>
        <p:spPr>
          <a:xfrm>
            <a:off x="5340096" y="3822192"/>
            <a:ext cx="1508760" cy="566928"/>
          </a:xfrm>
          <a:prstGeom prst="rect">
            <a:avLst/>
          </a:prstGeom>
          <a:solidFill>
            <a:srgbClr val="F0F7FF"/>
          </a:solidFill>
          <a:ln w="12700">
            <a:solidFill>
              <a:srgbClr val="4285F4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7" name="Text 45">
            <a:extLst>
              <a:ext uri="{FF2B5EF4-FFF2-40B4-BE49-F238E27FC236}">
                <a16:creationId xmlns:a16="http://schemas.microsoft.com/office/drawing/2014/main" id="{1E839EC2-62DB-5329-A46D-1897B6007334}"/>
              </a:ext>
            </a:extLst>
          </p:cNvPr>
          <p:cNvSpPr/>
          <p:nvPr/>
        </p:nvSpPr>
        <p:spPr>
          <a:xfrm>
            <a:off x="5340096" y="3822192"/>
            <a:ext cx="1508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Maps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</a:t>
            </a:r>
            <a:endParaRPr lang="en-US" sz="900" dirty="0"/>
          </a:p>
        </p:txBody>
      </p:sp>
      <p:sp>
        <p:nvSpPr>
          <p:cNvPr id="48" name="Shape 46">
            <a:extLst>
              <a:ext uri="{FF2B5EF4-FFF2-40B4-BE49-F238E27FC236}">
                <a16:creationId xmlns:a16="http://schemas.microsoft.com/office/drawing/2014/main" id="{07BCED2D-8049-9B7C-2707-E7DC01600760}"/>
              </a:ext>
            </a:extLst>
          </p:cNvPr>
          <p:cNvSpPr/>
          <p:nvPr/>
        </p:nvSpPr>
        <p:spPr>
          <a:xfrm>
            <a:off x="6967728" y="3822192"/>
            <a:ext cx="1508760" cy="566928"/>
          </a:xfrm>
          <a:prstGeom prst="rect">
            <a:avLst/>
          </a:prstGeom>
          <a:solidFill>
            <a:srgbClr val="F0F7FF"/>
          </a:solidFill>
          <a:ln w="12700">
            <a:solidFill>
              <a:srgbClr val="6772E5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9" name="Text 47">
            <a:extLst>
              <a:ext uri="{FF2B5EF4-FFF2-40B4-BE49-F238E27FC236}">
                <a16:creationId xmlns:a16="http://schemas.microsoft.com/office/drawing/2014/main" id="{D805A1F0-D80F-10FF-FA79-0E78B88838A2}"/>
              </a:ext>
            </a:extLst>
          </p:cNvPr>
          <p:cNvSpPr/>
          <p:nvPr/>
        </p:nvSpPr>
        <p:spPr>
          <a:xfrm>
            <a:off x="6967728" y="3822192"/>
            <a:ext cx="15087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Lanka Pay 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Payments</a:t>
            </a:r>
            <a:endParaRPr lang="en-US" sz="900" dirty="0"/>
          </a:p>
        </p:txBody>
      </p:sp>
      <p:sp>
        <p:nvSpPr>
          <p:cNvPr id="50" name="Shape 48">
            <a:extLst>
              <a:ext uri="{FF2B5EF4-FFF2-40B4-BE49-F238E27FC236}">
                <a16:creationId xmlns:a16="http://schemas.microsoft.com/office/drawing/2014/main" id="{99726943-ECFA-04C1-0702-C8D0B875CE28}"/>
              </a:ext>
            </a:extLst>
          </p:cNvPr>
          <p:cNvSpPr/>
          <p:nvPr/>
        </p:nvSpPr>
        <p:spPr>
          <a:xfrm>
            <a:off x="457200" y="4498848"/>
            <a:ext cx="8065008" cy="347472"/>
          </a:xfrm>
          <a:prstGeom prst="rect">
            <a:avLst/>
          </a:prstGeom>
          <a:solidFill>
            <a:srgbClr val="EFF6FF"/>
          </a:solidFill>
          <a:ln w="9525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>
            <a:extLst>
              <a:ext uri="{FF2B5EF4-FFF2-40B4-BE49-F238E27FC236}">
                <a16:creationId xmlns:a16="http://schemas.microsoft.com/office/drawing/2014/main" id="{44D58A2F-61E4-4367-B7CA-13F1F203A1A9}"/>
              </a:ext>
            </a:extLst>
          </p:cNvPr>
          <p:cNvSpPr/>
          <p:nvPr/>
        </p:nvSpPr>
        <p:spPr>
          <a:xfrm>
            <a:off x="594360" y="4498848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Deployment: </a:t>
            </a:r>
            <a:r>
              <a:rPr lang="en-US" sz="105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Cloud (VMWARE / </a:t>
            </a:r>
            <a:r>
              <a:rPr lang="en-US" sz="1050" dirty="0" err="1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Proxmos</a:t>
            </a:r>
            <a:r>
              <a:rPr lang="en-US" sz="105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  ·  Docker Containers  ·  CI/CD Pipeline  ·  HTTPS Enforced  ·  99.5% Uptime SLA</a:t>
            </a:r>
            <a:endParaRPr lang="en-US" sz="1050" dirty="0"/>
          </a:p>
        </p:txBody>
      </p:sp>
      <p:sp>
        <p:nvSpPr>
          <p:cNvPr id="52" name="Shape 50">
            <a:extLst>
              <a:ext uri="{FF2B5EF4-FFF2-40B4-BE49-F238E27FC236}">
                <a16:creationId xmlns:a16="http://schemas.microsoft.com/office/drawing/2014/main" id="{D20D69AB-4155-810C-F183-814C69C5FAFA}"/>
              </a:ext>
            </a:extLst>
          </p:cNvPr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1">
            <a:extLst>
              <a:ext uri="{FF2B5EF4-FFF2-40B4-BE49-F238E27FC236}">
                <a16:creationId xmlns:a16="http://schemas.microsoft.com/office/drawing/2014/main" id="{A37DF10F-462A-A6C4-ADDD-DC6ED9FFF5F7}"/>
              </a:ext>
            </a:extLst>
          </p:cNvPr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ATPMS – IT4010 PP2  |  Confidential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570712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4572000" cy="4572000"/>
          </a:xfrm>
          <a:prstGeom prst="ellipse">
            <a:avLst/>
          </a:prstGeom>
          <a:solidFill>
            <a:srgbClr val="0D47A1">
              <a:alpha val="35000"/>
            </a:srgbClr>
          </a:solidFill>
          <a:ln w="12700">
            <a:solidFill>
              <a:srgbClr val="0D47A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858000" y="2743200"/>
            <a:ext cx="3657600" cy="3657600"/>
          </a:xfrm>
          <a:prstGeom prst="ellipse">
            <a:avLst/>
          </a:prstGeom>
          <a:solidFill>
            <a:srgbClr val="0D47A1">
              <a:alpha val="30000"/>
            </a:srgbClr>
          </a:solidFill>
          <a:ln w="12700">
            <a:solidFill>
              <a:srgbClr val="0D47A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201168" cy="658368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47472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Commercialization &amp; Market Impact</a:t>
            </a:r>
            <a:endParaRPr lang="en-US" sz="1900" dirty="0"/>
          </a:p>
        </p:txBody>
      </p:sp>
      <p:sp>
        <p:nvSpPr>
          <p:cNvPr id="7" name="Shape 5"/>
          <p:cNvSpPr/>
          <p:nvPr/>
        </p:nvSpPr>
        <p:spPr>
          <a:xfrm>
            <a:off x="0" y="658368"/>
            <a:ext cx="9144000" cy="2743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256032" y="868680"/>
            <a:ext cx="4114800" cy="1664208"/>
          </a:xfrm>
          <a:prstGeom prst="rect">
            <a:avLst/>
          </a:prstGeom>
          <a:solidFill>
            <a:srgbClr val="1B3A6B"/>
          </a:solidFill>
          <a:ln w="12700">
            <a:solidFill>
              <a:srgbClr val="1A73E8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256032" y="868680"/>
            <a:ext cx="4114800" cy="5486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02336" y="886968"/>
            <a:ext cx="3840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1A73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TARGET MARKET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02336" y="1234440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Sri Lanka Police 9,000 + traffic officers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02336" y="1490472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Ministry of Transport &amp; 25 Police Districts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02336" y="1746504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22M+ citizens as end-users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02336" y="2002536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4,000+ registered lawyers (Lawyer Marketplace)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02336" y="225856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Municipal Councils &amp; Road Development Authority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56032" y="2651760"/>
            <a:ext cx="4114800" cy="1115568"/>
          </a:xfrm>
          <a:prstGeom prst="rect">
            <a:avLst/>
          </a:prstGeom>
          <a:solidFill>
            <a:srgbClr val="1B3A6B"/>
          </a:solidFill>
          <a:ln w="12700">
            <a:solidFill>
              <a:srgbClr val="F0B429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256032" y="2651760"/>
            <a:ext cx="4114800" cy="54864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02336" y="2670048"/>
            <a:ext cx="38404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F0B42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VALUE PROPOSITION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02336" y="3017520"/>
            <a:ext cx="3840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platform that replaces fragmented, paper based Sri Lanka traffic policing with a single unified digital system eliminating errors, reducing costs, and restoring public trust in law enforcement.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4572000" y="868680"/>
            <a:ext cx="4315968" cy="1243584"/>
          </a:xfrm>
          <a:prstGeom prst="rect">
            <a:avLst/>
          </a:prstGeom>
          <a:solidFill>
            <a:srgbClr val="1B3A6B"/>
          </a:solidFill>
          <a:ln w="6350">
            <a:solidFill>
              <a:srgbClr val="1B4F8A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718304" y="886968"/>
            <a:ext cx="4023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1A73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COST &amp; REVENUE MODEL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718304" y="1234440"/>
            <a:ext cx="4023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 Dev + Cloud Setup: LKR 8 - 12 Million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718304" y="1453896"/>
            <a:ext cx="4023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Operations: LKR 3 Million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718304" y="1673352"/>
            <a:ext cx="4023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Revenue: Gov SaaS License + Lawyer Subscription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718304" y="1892808"/>
            <a:ext cx="4023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ROI Breakeven: 18 Months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572000" y="2231136"/>
            <a:ext cx="4315968" cy="1554480"/>
          </a:xfrm>
          <a:prstGeom prst="rect">
            <a:avLst/>
          </a:prstGeom>
          <a:solidFill>
            <a:srgbClr val="1B3A6B"/>
          </a:solidFill>
          <a:ln w="6350">
            <a:solidFill>
              <a:srgbClr val="1B4F8A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718304" y="2249424"/>
            <a:ext cx="4023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1A73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ROLLOUT TIMELINE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718304" y="2633472"/>
            <a:ext cx="841248" cy="274320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718304" y="2633472"/>
            <a:ext cx="841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 2026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5632704" y="2633472"/>
            <a:ext cx="31455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-&gt; Western Province (Malabe)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718304" y="2999232"/>
            <a:ext cx="841248" cy="274320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718304" y="2999232"/>
            <a:ext cx="841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 2026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5632704" y="2999232"/>
            <a:ext cx="31455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2 -&gt; All Provincial Capitals + Court Integration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718304" y="3364992"/>
            <a:ext cx="841248" cy="274320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718304" y="3364992"/>
            <a:ext cx="841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2027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5632704" y="3364992"/>
            <a:ext cx="31455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 Rollout -&gt; All 25 Sri Lanka Police Districts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256032" y="3913632"/>
            <a:ext cx="1956816" cy="850392"/>
          </a:xfrm>
          <a:prstGeom prst="rect">
            <a:avLst/>
          </a:prstGeom>
          <a:solidFill>
            <a:srgbClr val="1B3A6B"/>
          </a:solidFill>
          <a:ln w="19050">
            <a:solidFill>
              <a:srgbClr val="1A73E8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256032" y="3913632"/>
            <a:ext cx="1956816" cy="5486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256032" y="3968496"/>
            <a:ext cx="195681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A73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22M+</a:t>
            </a:r>
            <a:endParaRPr lang="en-US" sz="3400" dirty="0"/>
          </a:p>
        </p:txBody>
      </p:sp>
      <p:sp>
        <p:nvSpPr>
          <p:cNvPr id="40" name="Text 38"/>
          <p:cNvSpPr/>
          <p:nvPr/>
        </p:nvSpPr>
        <p:spPr>
          <a:xfrm>
            <a:off x="256032" y="4558284"/>
            <a:ext cx="195681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Citizens Served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2322576" y="3913632"/>
            <a:ext cx="1956816" cy="850392"/>
          </a:xfrm>
          <a:prstGeom prst="rect">
            <a:avLst/>
          </a:prstGeom>
          <a:solidFill>
            <a:srgbClr val="1B3A6B"/>
          </a:solidFill>
          <a:ln w="19050">
            <a:solidFill>
              <a:srgbClr val="1A73E8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2322576" y="3913632"/>
            <a:ext cx="1956816" cy="5486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2322576" y="3968496"/>
            <a:ext cx="195681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A73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9K+</a:t>
            </a:r>
            <a:endParaRPr lang="en-US" sz="3400" dirty="0"/>
          </a:p>
        </p:txBody>
      </p:sp>
      <p:sp>
        <p:nvSpPr>
          <p:cNvPr id="44" name="Text 42"/>
          <p:cNvSpPr/>
          <p:nvPr/>
        </p:nvSpPr>
        <p:spPr>
          <a:xfrm>
            <a:off x="2322576" y="4550664"/>
            <a:ext cx="195681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Police Officers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4389120" y="3913632"/>
            <a:ext cx="1956816" cy="850392"/>
          </a:xfrm>
          <a:prstGeom prst="rect">
            <a:avLst/>
          </a:prstGeom>
          <a:solidFill>
            <a:srgbClr val="1B3A6B"/>
          </a:solidFill>
          <a:ln w="19050">
            <a:solidFill>
              <a:srgbClr val="F0B429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6" name="Shape 44"/>
          <p:cNvSpPr/>
          <p:nvPr/>
        </p:nvSpPr>
        <p:spPr>
          <a:xfrm>
            <a:off x="4389120" y="3913632"/>
            <a:ext cx="1956816" cy="54864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4389120" y="3968496"/>
            <a:ext cx="195681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0B42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LKR3M</a:t>
            </a:r>
            <a:endParaRPr lang="en-US" sz="3400" dirty="0"/>
          </a:p>
        </p:txBody>
      </p:sp>
      <p:sp>
        <p:nvSpPr>
          <p:cNvPr id="48" name="Text 46"/>
          <p:cNvSpPr/>
          <p:nvPr/>
        </p:nvSpPr>
        <p:spPr>
          <a:xfrm>
            <a:off x="4389120" y="4550664"/>
            <a:ext cx="195681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Ops Cost</a:t>
            </a:r>
            <a:endParaRPr lang="en-US" sz="1000" dirty="0"/>
          </a:p>
        </p:txBody>
      </p:sp>
      <p:sp>
        <p:nvSpPr>
          <p:cNvPr id="49" name="Shape 47"/>
          <p:cNvSpPr/>
          <p:nvPr/>
        </p:nvSpPr>
        <p:spPr>
          <a:xfrm>
            <a:off x="6455664" y="3913632"/>
            <a:ext cx="1956816" cy="850392"/>
          </a:xfrm>
          <a:prstGeom prst="rect">
            <a:avLst/>
          </a:prstGeom>
          <a:solidFill>
            <a:srgbClr val="1B3A6B"/>
          </a:solidFill>
          <a:ln w="19050">
            <a:solidFill>
              <a:srgbClr val="F0B429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" name="Shape 48"/>
          <p:cNvSpPr/>
          <p:nvPr/>
        </p:nvSpPr>
        <p:spPr>
          <a:xfrm>
            <a:off x="6455664" y="3913632"/>
            <a:ext cx="1956816" cy="54864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6455664" y="3968496"/>
            <a:ext cx="1956816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0B42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18mo</a:t>
            </a:r>
            <a:endParaRPr lang="en-US" sz="3400" dirty="0"/>
          </a:p>
        </p:txBody>
      </p:sp>
      <p:sp>
        <p:nvSpPr>
          <p:cNvPr id="52" name="Text 50"/>
          <p:cNvSpPr/>
          <p:nvPr/>
        </p:nvSpPr>
        <p:spPr>
          <a:xfrm>
            <a:off x="6455664" y="4550664"/>
            <a:ext cx="195681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ROI Breakeven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4" name="Text 52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ATPMS – IT4010 PP2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Slide 12">
    <p:bg>
      <p:bgPr>
        <a:solidFill>
          <a:srgbClr val="EBF3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557B0"/>
          </a:solidFill>
          <a:ln w="12700">
            <a:solidFill>
              <a:srgbClr val="1557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01168" cy="658368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47472" y="182990"/>
            <a:ext cx="8503920" cy="2923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Live Demo Plan - 30 Minutes  |  End-to-End Scenario</a:t>
            </a:r>
            <a:endParaRPr lang="en-US" sz="1900" dirty="0"/>
          </a:p>
        </p:txBody>
      </p:sp>
      <p:sp>
        <p:nvSpPr>
          <p:cNvPr id="6" name="Shape 4"/>
          <p:cNvSpPr/>
          <p:nvPr/>
        </p:nvSpPr>
        <p:spPr>
          <a:xfrm>
            <a:off x="0" y="658368"/>
            <a:ext cx="9144000" cy="2743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56032" y="896112"/>
            <a:ext cx="8631936" cy="45720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02336" y="896112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Scenario: 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traffic offence occurs at a Colombo junction — follow the case end-to-end through all 4 ATPMS modules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56032" y="1463040"/>
            <a:ext cx="2084832" cy="3017520"/>
          </a:xfrm>
          <a:prstGeom prst="rect">
            <a:avLst/>
          </a:prstGeom>
          <a:solidFill>
            <a:srgbClr val="FFFFFF"/>
          </a:solidFill>
          <a:ln w="19050">
            <a:solidFill>
              <a:srgbClr val="1A73E8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256032" y="1463040"/>
            <a:ext cx="2084832" cy="45720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47472" y="1527048"/>
            <a:ext cx="329184" cy="329184"/>
          </a:xfrm>
          <a:prstGeom prst="ellipse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47472" y="152704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21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749808" y="1536192"/>
            <a:ext cx="151790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Smart Signals Demo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47472" y="1975104"/>
            <a:ext cx="19019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Dilaksha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384048" y="2267712"/>
            <a:ext cx="1865376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</a:t>
            </a:r>
            <a:r>
              <a:rPr lang="en-US" sz="100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adaptive signal reacting to simulated vehicle surge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84048" y="2926080"/>
            <a:ext cx="1865376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</a:t>
            </a:r>
            <a:r>
              <a:rPr lang="en-US" sz="100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Toggle manual override from Control Centre dashboard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84048" y="3584448"/>
            <a:ext cx="1865376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</a:t>
            </a:r>
            <a:r>
              <a:rPr lang="en-US" sz="100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Display live congestion change on Google Maps feed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450592" y="1463040"/>
            <a:ext cx="2084832" cy="3017520"/>
          </a:xfrm>
          <a:prstGeom prst="rect">
            <a:avLst/>
          </a:prstGeom>
          <a:solidFill>
            <a:srgbClr val="FFFFFF"/>
          </a:solidFill>
          <a:ln w="19050">
            <a:solidFill>
              <a:srgbClr val="1A73E8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2450592" y="1463040"/>
            <a:ext cx="2084832" cy="45720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2542032" y="1527048"/>
            <a:ext cx="329184" cy="329184"/>
          </a:xfrm>
          <a:prstGeom prst="ellipse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2542032" y="152704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21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944368" y="1536192"/>
            <a:ext cx="151790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Citizen Complaint Demo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2542032" y="1975104"/>
            <a:ext cx="19019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Dilan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2578608" y="2267712"/>
            <a:ext cx="1865376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</a:t>
            </a:r>
            <a:r>
              <a:rPr lang="en-US" sz="100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Citizen submits voice complaint about officer conduct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2578608" y="2926080"/>
            <a:ext cx="1865376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</a:t>
            </a:r>
            <a:r>
              <a:rPr lang="en-US" sz="100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ChatBot guides real-time conflict resolution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2578608" y="3584448"/>
            <a:ext cx="1865376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</a:t>
            </a:r>
            <a:r>
              <a:rPr lang="en-US" sz="100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complaint status from submission to resolution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645152" y="1463040"/>
            <a:ext cx="2084832" cy="3017520"/>
          </a:xfrm>
          <a:prstGeom prst="rect">
            <a:avLst/>
          </a:prstGeom>
          <a:solidFill>
            <a:srgbClr val="FFFFFF"/>
          </a:solidFill>
          <a:ln w="19050">
            <a:solidFill>
              <a:srgbClr val="F0B429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4645152" y="1463040"/>
            <a:ext cx="2084832" cy="45720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4736592" y="1527048"/>
            <a:ext cx="329184" cy="329184"/>
          </a:xfrm>
          <a:prstGeom prst="ellipse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736592" y="152704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21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138928" y="1536192"/>
            <a:ext cx="151790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Digital Fine Demo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4736592" y="1975104"/>
            <a:ext cx="19019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Tharindu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4773168" y="2267712"/>
            <a:ext cx="1865376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</a:t>
            </a:r>
            <a:r>
              <a:rPr lang="en-US" sz="100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Officer issues e-fine on mobile PDF generated instantly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773168" y="2926080"/>
            <a:ext cx="1865376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</a:t>
            </a:r>
            <a:r>
              <a:rPr lang="en-US" sz="100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Dispatch algorithm assigns nearest available officer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773168" y="3584448"/>
            <a:ext cx="1865376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</a:t>
            </a:r>
            <a:r>
              <a:rPr lang="en-US" sz="100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Citizen pays fine online via Stripe portal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6839712" y="1463040"/>
            <a:ext cx="2084832" cy="3017520"/>
          </a:xfrm>
          <a:prstGeom prst="rect">
            <a:avLst/>
          </a:prstGeom>
          <a:solidFill>
            <a:srgbClr val="FFFFFF"/>
          </a:solidFill>
          <a:ln w="19050">
            <a:solidFill>
              <a:srgbClr val="E05252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6839712" y="1463040"/>
            <a:ext cx="2084832" cy="45720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6931152" y="1527048"/>
            <a:ext cx="329184" cy="329184"/>
          </a:xfrm>
          <a:prstGeom prst="ellipse">
            <a:avLst/>
          </a:prstGeom>
          <a:solidFill>
            <a:srgbClr val="E05252"/>
          </a:solidFill>
          <a:ln w="12700">
            <a:solidFill>
              <a:srgbClr val="E052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6931152" y="152704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21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7333488" y="1536192"/>
            <a:ext cx="151790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Evidence &amp; Safety Demo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6931152" y="1975104"/>
            <a:ext cx="1901952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E052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Yashara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6967728" y="2267712"/>
            <a:ext cx="1865376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E052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</a:t>
            </a:r>
            <a:r>
              <a:rPr lang="en-US" sz="100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evidence to vault , view chain of custody log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6967728" y="2926080"/>
            <a:ext cx="1865376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E052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</a:t>
            </a:r>
            <a:r>
              <a:rPr lang="en-US" sz="100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Book lawyer via marketplace</a:t>
            </a:r>
          </a:p>
          <a:p>
            <a:pPr marL="0" indent="0">
              <a:buNone/>
            </a:pPr>
            <a:r>
              <a:rPr lang="en-US" sz="100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summarizes legal doc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6967728" y="3584448"/>
            <a:ext cx="1865376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E052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</a:t>
            </a:r>
            <a:r>
              <a:rPr lang="en-US" sz="100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 SOS button</a:t>
            </a:r>
          </a:p>
          <a:p>
            <a:pPr marL="0" indent="0">
              <a:buNone/>
            </a:pPr>
            <a:r>
              <a:rPr lang="en-US" sz="100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GPS shared with nearest police unit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256032" y="4536948"/>
            <a:ext cx="4114800" cy="329184"/>
          </a:xfrm>
          <a:prstGeom prst="rect">
            <a:avLst/>
          </a:prstGeom>
          <a:solidFill>
            <a:srgbClr val="FFF3CD"/>
          </a:solidFill>
          <a:ln w="9525">
            <a:solidFill>
              <a:srgbClr val="F0B42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347472" y="4590288"/>
            <a:ext cx="3931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Backup: </a:t>
            </a:r>
            <a:r>
              <a:rPr lang="en-US" sz="95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 recorded screen capture video + pre loaded test data on demo account + screenshots per module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4553712" y="4536948"/>
            <a:ext cx="4334256" cy="329184"/>
          </a:xfrm>
          <a:prstGeom prst="rect">
            <a:avLst/>
          </a:prstGeom>
          <a:solidFill>
            <a:srgbClr val="DCFCE7"/>
          </a:solidFill>
          <a:ln w="9525">
            <a:solidFill>
              <a:srgbClr val="00B0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4645152" y="4536948"/>
            <a:ext cx="415137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 For: </a:t>
            </a:r>
            <a:r>
              <a:rPr lang="en-US" sz="95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Signal timing change on live map · Voice transcript accuracy · Fine PDF generation · AI legal summary quality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ATPMS – IT4010 PP2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4572000" cy="4572000"/>
          </a:xfrm>
          <a:prstGeom prst="ellipse">
            <a:avLst/>
          </a:prstGeom>
          <a:solidFill>
            <a:srgbClr val="0D47A1">
              <a:alpha val="35000"/>
            </a:srgbClr>
          </a:solidFill>
          <a:ln w="12700">
            <a:solidFill>
              <a:srgbClr val="0D47A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858000" y="2743200"/>
            <a:ext cx="3657600" cy="3657600"/>
          </a:xfrm>
          <a:prstGeom prst="ellipse">
            <a:avLst/>
          </a:prstGeom>
          <a:solidFill>
            <a:srgbClr val="0D47A1">
              <a:alpha val="30000"/>
            </a:srgbClr>
          </a:solidFill>
          <a:ln w="12700">
            <a:solidFill>
              <a:srgbClr val="0D47A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201168" cy="658368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47472" y="182990"/>
            <a:ext cx="8503920" cy="2923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Agenda</a:t>
            </a:r>
            <a:endParaRPr lang="en-US" sz="1900" dirty="0"/>
          </a:p>
        </p:txBody>
      </p:sp>
      <p:sp>
        <p:nvSpPr>
          <p:cNvPr id="7" name="Shape 5"/>
          <p:cNvSpPr/>
          <p:nvPr/>
        </p:nvSpPr>
        <p:spPr>
          <a:xfrm>
            <a:off x="0" y="658368"/>
            <a:ext cx="9144000" cy="2743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256032" y="914400"/>
            <a:ext cx="4297680" cy="877824"/>
          </a:xfrm>
          <a:prstGeom prst="rect">
            <a:avLst/>
          </a:prstGeom>
          <a:solidFill>
            <a:srgbClr val="1B3A6B"/>
          </a:solidFill>
          <a:ln w="6350">
            <a:solidFill>
              <a:srgbClr val="1B4F8A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65760" y="1143000"/>
            <a:ext cx="420624" cy="420624"/>
          </a:xfrm>
          <a:prstGeom prst="ellipse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65760" y="114300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1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77824" y="978408"/>
            <a:ext cx="2880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Problem Statement &amp; Stakeholders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77824" y="1316736"/>
            <a:ext cx="2880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Traffic policing pain points across Sri Lanka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529584" y="1207008"/>
            <a:ext cx="960120" cy="274320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529584" y="1207008"/>
            <a:ext cx="960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30–45 sec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56032" y="1901952"/>
            <a:ext cx="4297680" cy="877824"/>
          </a:xfrm>
          <a:prstGeom prst="rect">
            <a:avLst/>
          </a:prstGeom>
          <a:solidFill>
            <a:srgbClr val="1B3A6B"/>
          </a:solidFill>
          <a:ln w="6350">
            <a:solidFill>
              <a:srgbClr val="1B4F8A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65760" y="2130552"/>
            <a:ext cx="420624" cy="420624"/>
          </a:xfrm>
          <a:prstGeom prst="ellipse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65760" y="213055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1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77824" y="1965960"/>
            <a:ext cx="2880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Research Gap &amp; Objectives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77824" y="2304288"/>
            <a:ext cx="2880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existing systems fail to address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529584" y="2194560"/>
            <a:ext cx="960120" cy="274320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3529584" y="2194560"/>
            <a:ext cx="960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30–45 sec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256032" y="2889504"/>
            <a:ext cx="4297680" cy="877824"/>
          </a:xfrm>
          <a:prstGeom prst="rect">
            <a:avLst/>
          </a:prstGeom>
          <a:solidFill>
            <a:srgbClr val="1B3A6B"/>
          </a:solidFill>
          <a:ln w="6350">
            <a:solidFill>
              <a:srgbClr val="1B4F8A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365760" y="3118104"/>
            <a:ext cx="420624" cy="420624"/>
          </a:xfrm>
          <a:prstGeom prst="ellipse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365760" y="3118104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1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03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877824" y="2953512"/>
            <a:ext cx="2880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Solution Overview – ATPMS Platform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877824" y="3291840"/>
            <a:ext cx="2880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module architecture &amp; completion status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529584" y="3182112"/>
            <a:ext cx="960120" cy="274320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3529584" y="3182112"/>
            <a:ext cx="960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45–60 sec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256032" y="3877056"/>
            <a:ext cx="4297680" cy="877824"/>
          </a:xfrm>
          <a:prstGeom prst="rect">
            <a:avLst/>
          </a:prstGeom>
          <a:solidFill>
            <a:srgbClr val="1B3A6B"/>
          </a:solidFill>
          <a:ln w="6350">
            <a:solidFill>
              <a:srgbClr val="1B4F8A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365760" y="4105656"/>
            <a:ext cx="420624" cy="420624"/>
          </a:xfrm>
          <a:prstGeom prst="ellipse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365760" y="4105656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1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04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877824" y="3941064"/>
            <a:ext cx="2880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Module Deep-Dives (×4)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877824" y="4279392"/>
            <a:ext cx="2880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Novelties, features, tech stack, measurable impact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3529584" y="4169664"/>
            <a:ext cx="960120" cy="274320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3529584" y="4169664"/>
            <a:ext cx="960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60–90 sec each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4800600" y="914400"/>
            <a:ext cx="4297680" cy="877824"/>
          </a:xfrm>
          <a:prstGeom prst="rect">
            <a:avLst/>
          </a:prstGeom>
          <a:solidFill>
            <a:srgbClr val="1B3A6B"/>
          </a:solidFill>
          <a:ln w="6350">
            <a:solidFill>
              <a:srgbClr val="1B4F8A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4910328" y="1143000"/>
            <a:ext cx="420624" cy="420624"/>
          </a:xfrm>
          <a:prstGeom prst="ellipse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4910328" y="114300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1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05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5422392" y="978408"/>
            <a:ext cx="2880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System Architecture &amp; Integration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5422392" y="1316736"/>
            <a:ext cx="2880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 stack, APIs, deployment, module owners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8074152" y="1207008"/>
            <a:ext cx="960120" cy="274320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8074152" y="1207008"/>
            <a:ext cx="960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60–90 sec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4800600" y="1901952"/>
            <a:ext cx="4297680" cy="877824"/>
          </a:xfrm>
          <a:prstGeom prst="rect">
            <a:avLst/>
          </a:prstGeom>
          <a:solidFill>
            <a:srgbClr val="1B3A6B"/>
          </a:solidFill>
          <a:ln w="6350">
            <a:solidFill>
              <a:srgbClr val="1B4F8A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4" name="Shape 42"/>
          <p:cNvSpPr/>
          <p:nvPr/>
        </p:nvSpPr>
        <p:spPr>
          <a:xfrm>
            <a:off x="4910328" y="2130552"/>
            <a:ext cx="420624" cy="420624"/>
          </a:xfrm>
          <a:prstGeom prst="ellipse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4910328" y="213055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1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06</a:t>
            </a: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5422392" y="1965960"/>
            <a:ext cx="2880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Commercialization &amp; Impact</a:t>
            </a:r>
            <a:endParaRPr lang="en-US" sz="1200" dirty="0"/>
          </a:p>
        </p:txBody>
      </p:sp>
      <p:sp>
        <p:nvSpPr>
          <p:cNvPr id="47" name="Text 45"/>
          <p:cNvSpPr/>
          <p:nvPr/>
        </p:nvSpPr>
        <p:spPr>
          <a:xfrm>
            <a:off x="5422392" y="2304288"/>
            <a:ext cx="2880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Market, LKR cost, rollout plan 2026 - 2027</a:t>
            </a:r>
            <a:endParaRPr lang="en-US" sz="1000" dirty="0"/>
          </a:p>
        </p:txBody>
      </p:sp>
      <p:sp>
        <p:nvSpPr>
          <p:cNvPr id="48" name="Shape 46"/>
          <p:cNvSpPr/>
          <p:nvPr/>
        </p:nvSpPr>
        <p:spPr>
          <a:xfrm>
            <a:off x="8074152" y="2194560"/>
            <a:ext cx="960120" cy="274320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8074152" y="2194560"/>
            <a:ext cx="960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60–90 sec</a:t>
            </a:r>
            <a:endParaRPr lang="en-US" sz="900" dirty="0"/>
          </a:p>
        </p:txBody>
      </p:sp>
      <p:sp>
        <p:nvSpPr>
          <p:cNvPr id="57" name="Shape 55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ATPMS – IT4010 PP2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4572000" cy="4572000"/>
          </a:xfrm>
          <a:prstGeom prst="ellipse">
            <a:avLst/>
          </a:prstGeom>
          <a:solidFill>
            <a:srgbClr val="0D47A1">
              <a:alpha val="35000"/>
            </a:srgbClr>
          </a:solidFill>
          <a:ln w="12700">
            <a:solidFill>
              <a:srgbClr val="0D47A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858000" y="2743200"/>
            <a:ext cx="3657600" cy="3657600"/>
          </a:xfrm>
          <a:prstGeom prst="ellipse">
            <a:avLst/>
          </a:prstGeom>
          <a:solidFill>
            <a:srgbClr val="0D47A1">
              <a:alpha val="30000"/>
            </a:srgbClr>
          </a:solidFill>
          <a:ln w="12700">
            <a:solidFill>
              <a:srgbClr val="0D47A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201168" cy="658368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47472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Problem Statement &amp; Stakeholders</a:t>
            </a:r>
            <a:endParaRPr lang="en-US" sz="1900" dirty="0"/>
          </a:p>
        </p:txBody>
      </p:sp>
      <p:sp>
        <p:nvSpPr>
          <p:cNvPr id="7" name="Shape 5"/>
          <p:cNvSpPr/>
          <p:nvPr/>
        </p:nvSpPr>
        <p:spPr>
          <a:xfrm>
            <a:off x="0" y="658368"/>
            <a:ext cx="9144000" cy="2743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256032" y="886968"/>
            <a:ext cx="8631936" cy="475488"/>
          </a:xfrm>
          <a:prstGeom prst="rect">
            <a:avLst/>
          </a:prstGeom>
          <a:solidFill>
            <a:srgbClr val="1B3A6B"/>
          </a:solidFill>
          <a:ln w="6350">
            <a:solidFill>
              <a:srgbClr val="1B4F8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11480" y="886968"/>
            <a:ext cx="8412480" cy="475488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: </a:t>
            </a:r>
            <a:r>
              <a:rPr lang="en-US" sz="11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Sri Lanka Traffic Police nationwide field operations affecting 22M+ citizens daily</a:t>
            </a:r>
            <a:endParaRPr lang="en-US" sz="1100" dirty="0">
              <a:solidFill>
                <a:srgbClr val="1557B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 algn="ctr">
              <a:buNone/>
            </a:pPr>
            <a:r>
              <a:rPr lang="en-US" sz="11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Stakeholders : </a:t>
            </a:r>
            <a:r>
              <a:rPr lang="en-US" sz="11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Traffic Officers · Citizens · Courts · Lawyers · Ministry of Transport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256032" y="1463040"/>
            <a:ext cx="1645920" cy="3291840"/>
          </a:xfrm>
          <a:prstGeom prst="rect">
            <a:avLst/>
          </a:prstGeom>
          <a:solidFill>
            <a:srgbClr val="1B3A6B"/>
          </a:solidFill>
          <a:ln w="15240">
            <a:solidFill>
              <a:srgbClr val="E05252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56032" y="1463040"/>
            <a:ext cx="1645920" cy="50292"/>
          </a:xfrm>
          <a:prstGeom prst="rect">
            <a:avLst/>
          </a:prstGeom>
          <a:solidFill>
            <a:srgbClr val="E05252"/>
          </a:solidFill>
          <a:ln w="12700">
            <a:solidFill>
              <a:srgbClr val="E052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1645920"/>
            <a:ext cx="502920" cy="502920"/>
          </a:xfrm>
          <a:prstGeom prst="rect">
            <a:avLst/>
          </a:prstGeom>
        </p:spPr>
      </p:pic>
      <p:sp>
        <p:nvSpPr>
          <p:cNvPr id="13" name="Text 10"/>
          <p:cNvSpPr/>
          <p:nvPr/>
        </p:nvSpPr>
        <p:spPr>
          <a:xfrm>
            <a:off x="347472" y="2231136"/>
            <a:ext cx="1463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Evidence Mismanagement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530352" y="2907792"/>
            <a:ext cx="1097280" cy="27432"/>
          </a:xfrm>
          <a:prstGeom prst="rect">
            <a:avLst/>
          </a:prstGeom>
          <a:solidFill>
            <a:srgbClr val="E05252">
              <a:alpha val="50000"/>
            </a:srgbClr>
          </a:solidFill>
          <a:ln w="12700">
            <a:solidFill>
              <a:srgbClr val="E05252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365760" y="2999232"/>
            <a:ext cx="1426464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secure digital vault paper evidence leads to wrongful offence attributions and case dismissals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1975104" y="1463040"/>
            <a:ext cx="1645920" cy="3291840"/>
          </a:xfrm>
          <a:prstGeom prst="rect">
            <a:avLst/>
          </a:prstGeom>
          <a:solidFill>
            <a:srgbClr val="1B3A6B"/>
          </a:solidFill>
          <a:ln w="15240">
            <a:solidFill>
              <a:srgbClr val="F0B429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1975104" y="1463040"/>
            <a:ext cx="1645920" cy="50292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2032" y="1645920"/>
            <a:ext cx="502920" cy="502920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2066544" y="2231136"/>
            <a:ext cx="1463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Manual Traffic Control</a:t>
            </a:r>
            <a:endParaRPr lang="en-US" sz="1200" dirty="0"/>
          </a:p>
        </p:txBody>
      </p:sp>
      <p:sp>
        <p:nvSpPr>
          <p:cNvPr id="20" name="Shape 16"/>
          <p:cNvSpPr/>
          <p:nvPr/>
        </p:nvSpPr>
        <p:spPr>
          <a:xfrm>
            <a:off x="2249424" y="2907792"/>
            <a:ext cx="1097280" cy="27432"/>
          </a:xfrm>
          <a:prstGeom prst="rect">
            <a:avLst/>
          </a:prstGeom>
          <a:solidFill>
            <a:srgbClr val="F0B429">
              <a:alpha val="50000"/>
            </a:srgbClr>
          </a:solidFill>
          <a:ln w="12700">
            <a:solidFill>
              <a:srgbClr val="F0B429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7"/>
          <p:cNvSpPr/>
          <p:nvPr/>
        </p:nvSpPr>
        <p:spPr>
          <a:xfrm>
            <a:off x="2084832" y="2999232"/>
            <a:ext cx="1426464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Static signal timings create severe peak hour congestion</a:t>
            </a:r>
          </a:p>
          <a:p>
            <a:pPr marL="0" indent="0" algn="ctr">
              <a:buNone/>
            </a:pPr>
            <a:r>
              <a:rPr lang="en-US" sz="105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adaptive logic based on real vehicle counts</a:t>
            </a:r>
            <a:endParaRPr lang="en-US" sz="1050" dirty="0"/>
          </a:p>
        </p:txBody>
      </p:sp>
      <p:sp>
        <p:nvSpPr>
          <p:cNvPr id="22" name="Shape 18"/>
          <p:cNvSpPr/>
          <p:nvPr/>
        </p:nvSpPr>
        <p:spPr>
          <a:xfrm>
            <a:off x="3694176" y="1463040"/>
            <a:ext cx="1645920" cy="3291840"/>
          </a:xfrm>
          <a:prstGeom prst="rect">
            <a:avLst/>
          </a:prstGeom>
          <a:solidFill>
            <a:srgbClr val="1B3A6B"/>
          </a:solidFill>
          <a:ln w="15240">
            <a:solidFill>
              <a:srgbClr val="1A73E8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19"/>
          <p:cNvSpPr/>
          <p:nvPr/>
        </p:nvSpPr>
        <p:spPr>
          <a:xfrm>
            <a:off x="3694176" y="1463040"/>
            <a:ext cx="1645920" cy="5029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61104" y="1645920"/>
            <a:ext cx="502920" cy="502920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3785616" y="2231136"/>
            <a:ext cx="1463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Paper based Fining</a:t>
            </a:r>
            <a:endParaRPr lang="en-US" sz="1200" dirty="0"/>
          </a:p>
        </p:txBody>
      </p:sp>
      <p:sp>
        <p:nvSpPr>
          <p:cNvPr id="26" name="Shape 21"/>
          <p:cNvSpPr/>
          <p:nvPr/>
        </p:nvSpPr>
        <p:spPr>
          <a:xfrm>
            <a:off x="3968496" y="2907792"/>
            <a:ext cx="1097280" cy="27432"/>
          </a:xfrm>
          <a:prstGeom prst="rect">
            <a:avLst/>
          </a:prstGeom>
          <a:solidFill>
            <a:srgbClr val="1A73E8">
              <a:alpha val="50000"/>
            </a:srgbClr>
          </a:solidFill>
          <a:ln w="12700">
            <a:solidFill>
              <a:srgbClr val="1A73E8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2"/>
          <p:cNvSpPr/>
          <p:nvPr/>
        </p:nvSpPr>
        <p:spPr>
          <a:xfrm>
            <a:off x="3803904" y="2999232"/>
            <a:ext cx="1426464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fine books slow, error prone </a:t>
            </a:r>
          </a:p>
          <a:p>
            <a:pPr marL="0" indent="0" algn="ctr">
              <a:buNone/>
            </a:pPr>
            <a:r>
              <a:rPr lang="en-US" sz="105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real time visibility for citizens</a:t>
            </a:r>
          </a:p>
          <a:p>
            <a:pPr marL="0" indent="0" algn="ctr">
              <a:buNone/>
            </a:pPr>
            <a:r>
              <a:rPr lang="en-US" sz="105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Payment delays cause court backlog</a:t>
            </a:r>
            <a:endParaRPr lang="en-US" sz="1050" dirty="0"/>
          </a:p>
        </p:txBody>
      </p:sp>
      <p:sp>
        <p:nvSpPr>
          <p:cNvPr id="28" name="Shape 23"/>
          <p:cNvSpPr/>
          <p:nvPr/>
        </p:nvSpPr>
        <p:spPr>
          <a:xfrm>
            <a:off x="5413248" y="1463040"/>
            <a:ext cx="1645920" cy="3291840"/>
          </a:xfrm>
          <a:prstGeom prst="rect">
            <a:avLst/>
          </a:prstGeom>
          <a:solidFill>
            <a:srgbClr val="1B3A6B"/>
          </a:solidFill>
          <a:ln w="15240">
            <a:solidFill>
              <a:srgbClr val="64B5F6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Shape 24"/>
          <p:cNvSpPr/>
          <p:nvPr/>
        </p:nvSpPr>
        <p:spPr>
          <a:xfrm>
            <a:off x="5413248" y="1463040"/>
            <a:ext cx="1645920" cy="50292"/>
          </a:xfrm>
          <a:prstGeom prst="rect">
            <a:avLst/>
          </a:prstGeom>
          <a:solidFill>
            <a:srgbClr val="64B5F6"/>
          </a:solidFill>
          <a:ln w="12700">
            <a:solidFill>
              <a:srgbClr val="64B5F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80176" y="1645920"/>
            <a:ext cx="502920" cy="502920"/>
          </a:xfrm>
          <a:prstGeom prst="rect">
            <a:avLst/>
          </a:prstGeom>
        </p:spPr>
      </p:pic>
      <p:sp>
        <p:nvSpPr>
          <p:cNvPr id="31" name="Text 25"/>
          <p:cNvSpPr/>
          <p:nvPr/>
        </p:nvSpPr>
        <p:spPr>
          <a:xfrm>
            <a:off x="5504688" y="2231136"/>
            <a:ext cx="1463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Legal Knowledge Gaps</a:t>
            </a:r>
            <a:endParaRPr lang="en-US" sz="1200" dirty="0"/>
          </a:p>
        </p:txBody>
      </p:sp>
      <p:sp>
        <p:nvSpPr>
          <p:cNvPr id="32" name="Shape 26"/>
          <p:cNvSpPr/>
          <p:nvPr/>
        </p:nvSpPr>
        <p:spPr>
          <a:xfrm>
            <a:off x="5687568" y="2907792"/>
            <a:ext cx="1097280" cy="27432"/>
          </a:xfrm>
          <a:prstGeom prst="rect">
            <a:avLst/>
          </a:prstGeom>
          <a:solidFill>
            <a:srgbClr val="64B5F6">
              <a:alpha val="50000"/>
            </a:srgbClr>
          </a:solidFill>
          <a:ln w="12700">
            <a:solidFill>
              <a:srgbClr val="64B5F6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27"/>
          <p:cNvSpPr/>
          <p:nvPr/>
        </p:nvSpPr>
        <p:spPr>
          <a:xfrm>
            <a:off x="5522976" y="2999232"/>
            <a:ext cx="1426464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Officers and citizens lack accessible law references Conflicts escalate needlessly at roadside stops</a:t>
            </a:r>
            <a:endParaRPr lang="en-US" sz="1050" dirty="0"/>
          </a:p>
        </p:txBody>
      </p:sp>
      <p:sp>
        <p:nvSpPr>
          <p:cNvPr id="34" name="Shape 28"/>
          <p:cNvSpPr/>
          <p:nvPr/>
        </p:nvSpPr>
        <p:spPr>
          <a:xfrm>
            <a:off x="7132320" y="1463040"/>
            <a:ext cx="1645920" cy="3291840"/>
          </a:xfrm>
          <a:prstGeom prst="rect">
            <a:avLst/>
          </a:prstGeom>
          <a:solidFill>
            <a:srgbClr val="1B3A6B"/>
          </a:solidFill>
          <a:ln w="15240">
            <a:solidFill>
              <a:srgbClr val="F0B429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5" name="Shape 29"/>
          <p:cNvSpPr/>
          <p:nvPr/>
        </p:nvSpPr>
        <p:spPr>
          <a:xfrm>
            <a:off x="7132320" y="1463040"/>
            <a:ext cx="1645920" cy="50292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99248" y="1645920"/>
            <a:ext cx="502920" cy="502920"/>
          </a:xfrm>
          <a:prstGeom prst="rect">
            <a:avLst/>
          </a:prstGeom>
        </p:spPr>
      </p:pic>
      <p:sp>
        <p:nvSpPr>
          <p:cNvPr id="37" name="Text 30"/>
          <p:cNvSpPr/>
          <p:nvPr/>
        </p:nvSpPr>
        <p:spPr>
          <a:xfrm>
            <a:off x="7223760" y="2231136"/>
            <a:ext cx="1463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 Citizen Safety Alerts</a:t>
            </a:r>
            <a:endParaRPr lang="en-US" sz="1200" dirty="0"/>
          </a:p>
        </p:txBody>
      </p:sp>
      <p:sp>
        <p:nvSpPr>
          <p:cNvPr id="38" name="Shape 31"/>
          <p:cNvSpPr/>
          <p:nvPr/>
        </p:nvSpPr>
        <p:spPr>
          <a:xfrm>
            <a:off x="7406640" y="2907792"/>
            <a:ext cx="1097280" cy="27432"/>
          </a:xfrm>
          <a:prstGeom prst="rect">
            <a:avLst/>
          </a:prstGeom>
          <a:solidFill>
            <a:srgbClr val="F0B429">
              <a:alpha val="50000"/>
            </a:srgbClr>
          </a:solidFill>
          <a:ln w="12700">
            <a:solidFill>
              <a:srgbClr val="F0B429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2"/>
          <p:cNvSpPr/>
          <p:nvPr/>
        </p:nvSpPr>
        <p:spPr>
          <a:xfrm>
            <a:off x="7242048" y="2999232"/>
            <a:ext cx="1426464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risk zones (accidents, theft, assault) not surfaced in real time</a:t>
            </a:r>
          </a:p>
          <a:p>
            <a:pPr marL="0" indent="0" algn="ctr">
              <a:buNone/>
            </a:pPr>
            <a:r>
              <a:rPr lang="en-US" sz="105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direct SOS channel to police</a:t>
            </a:r>
            <a:endParaRPr lang="en-US" sz="1050" dirty="0"/>
          </a:p>
        </p:txBody>
      </p:sp>
      <p:sp>
        <p:nvSpPr>
          <p:cNvPr id="40" name="Shape 33"/>
          <p:cNvSpPr/>
          <p:nvPr/>
        </p:nvSpPr>
        <p:spPr>
          <a:xfrm>
            <a:off x="256032" y="4828032"/>
            <a:ext cx="8631936" cy="237744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4"/>
          <p:cNvSpPr/>
          <p:nvPr/>
        </p:nvSpPr>
        <p:spPr>
          <a:xfrm>
            <a:off x="347472" y="4828032"/>
            <a:ext cx="8503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Impact: </a:t>
            </a:r>
            <a:r>
              <a:rPr lang="en-US" sz="100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Wasted officer hours · Wrongful convictions · Preventable accidents · Declining public trust in law enforcement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BF3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557B0"/>
          </a:solidFill>
          <a:ln w="12700">
            <a:solidFill>
              <a:srgbClr val="1557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01168" cy="658368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347472" y="0"/>
            <a:ext cx="8503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Research Gap &amp; Objectives</a:t>
            </a:r>
            <a:endParaRPr lang="en-US" sz="1900" dirty="0"/>
          </a:p>
        </p:txBody>
      </p:sp>
      <p:sp>
        <p:nvSpPr>
          <p:cNvPr id="6" name="Shape 4"/>
          <p:cNvSpPr/>
          <p:nvPr/>
        </p:nvSpPr>
        <p:spPr>
          <a:xfrm>
            <a:off x="0" y="658368"/>
            <a:ext cx="9144000" cy="2743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256032" y="914400"/>
            <a:ext cx="8631936" cy="868680"/>
          </a:xfrm>
          <a:prstGeom prst="rect">
            <a:avLst/>
          </a:prstGeom>
          <a:solidFill>
            <a:srgbClr val="FFF3CD"/>
          </a:solidFill>
          <a:ln w="19050">
            <a:solidFill>
              <a:srgbClr val="F0B429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256032" y="914400"/>
            <a:ext cx="182880" cy="868680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30352" y="932688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1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Research Gap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30352" y="1280160"/>
            <a:ext cx="8229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existing Sri Lankan platform unifies adaptive traffic signal control, digital fine management, tamper proof evidence management, legal assistance, and real time citizen safety alerts in a single integrated government system.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56032" y="1883664"/>
            <a:ext cx="8631936" cy="749808"/>
          </a:xfrm>
          <a:prstGeom prst="rect">
            <a:avLst/>
          </a:prstGeom>
          <a:solidFill>
            <a:srgbClr val="E0F2FE"/>
          </a:solidFill>
          <a:ln w="15240">
            <a:solidFill>
              <a:srgbClr val="1557B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256032" y="1883664"/>
            <a:ext cx="182880" cy="749808"/>
          </a:xfrm>
          <a:prstGeom prst="rect">
            <a:avLst/>
          </a:prstGeom>
          <a:solidFill>
            <a:srgbClr val="1557B0"/>
          </a:solidFill>
          <a:ln w="12700">
            <a:solidFill>
              <a:srgbClr val="1557B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30352" y="1901952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1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Main Objective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30352" y="2212848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and deliver ATPMS is a web based Autonomous Traffic Police Management System that fully digitalizes Sri Lanka traffic law enforcement for Officers, Citizens, Courts, and Lawyers by December 2026.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256032" y="2743200"/>
            <a:ext cx="8631936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0D21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SPECIFIC OBJECTIVES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256032" y="3182112"/>
            <a:ext cx="2084832" cy="1588008"/>
          </a:xfrm>
          <a:prstGeom prst="rect">
            <a:avLst/>
          </a:prstGeom>
          <a:solidFill>
            <a:srgbClr val="FFFFFF"/>
          </a:solidFill>
          <a:ln w="9525">
            <a:solidFill>
              <a:srgbClr val="1557B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256032" y="3182112"/>
            <a:ext cx="2066544" cy="347472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29184" y="3182112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73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SO1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786384" y="3182112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Adaptive Traffic Control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65760" y="3593592"/>
            <a:ext cx="1865376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peak congestion by 30%+ via AI-driven signal timing based on vehicle count, time, and environment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2432304" y="3182112"/>
            <a:ext cx="2084832" cy="1588008"/>
          </a:xfrm>
          <a:prstGeom prst="rect">
            <a:avLst/>
          </a:prstGeom>
          <a:solidFill>
            <a:srgbClr val="FFFFFF"/>
          </a:solidFill>
          <a:ln w="9525">
            <a:solidFill>
              <a:srgbClr val="1557B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2432304" y="3182112"/>
            <a:ext cx="2066544" cy="347472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2505456" y="3182112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73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SO2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2962656" y="3182112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Digital Fine Ecosystem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2542032" y="3593592"/>
            <a:ext cx="1865376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Eliminate paper fines with algorithm-driven officer dispatch and real-time online payment for citizens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608576" y="3182112"/>
            <a:ext cx="2084832" cy="1588008"/>
          </a:xfrm>
          <a:prstGeom prst="rect">
            <a:avLst/>
          </a:prstGeom>
          <a:solidFill>
            <a:srgbClr val="FFFFFF"/>
          </a:solidFill>
          <a:ln w="9525">
            <a:solidFill>
              <a:srgbClr val="1557B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4608576" y="3182112"/>
            <a:ext cx="2066544" cy="347472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4681728" y="3182112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73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SO3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138928" y="3182112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Evidence &amp; Legal Chain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4718304" y="3593592"/>
            <a:ext cx="1865376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a tamper-proof evidence vault linked to court scheduling, lawyer marketplace, and AI legal assistant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6784848" y="3182112"/>
            <a:ext cx="2084832" cy="1588008"/>
          </a:xfrm>
          <a:prstGeom prst="rect">
            <a:avLst/>
          </a:prstGeom>
          <a:solidFill>
            <a:srgbClr val="FFFFFF"/>
          </a:solidFill>
          <a:ln w="9525">
            <a:solidFill>
              <a:srgbClr val="1557B0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6784848" y="3182112"/>
            <a:ext cx="2066544" cy="347472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6858000" y="3182112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73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SO4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7315200" y="3182112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Citizen Safety Network</a:t>
            </a:r>
            <a:endParaRPr lang="en-US" sz="1050" dirty="0"/>
          </a:p>
        </p:txBody>
      </p:sp>
      <p:sp>
        <p:nvSpPr>
          <p:cNvPr id="35" name="Text 33"/>
          <p:cNvSpPr/>
          <p:nvPr/>
        </p:nvSpPr>
        <p:spPr>
          <a:xfrm>
            <a:off x="6894576" y="3593592"/>
            <a:ext cx="1865376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546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 real-time high-risk zone alerts, voice-to-text complaints, and one-tap SOS to nearest police unit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ATPMS – IT4010 PP2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4572000" cy="4572000"/>
          </a:xfrm>
          <a:prstGeom prst="ellipse">
            <a:avLst/>
          </a:prstGeom>
          <a:solidFill>
            <a:srgbClr val="0D47A1">
              <a:alpha val="35000"/>
            </a:srgbClr>
          </a:solidFill>
          <a:ln w="12700">
            <a:solidFill>
              <a:srgbClr val="0D47A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858000" y="2743200"/>
            <a:ext cx="3657600" cy="3657600"/>
          </a:xfrm>
          <a:prstGeom prst="ellipse">
            <a:avLst/>
          </a:prstGeom>
          <a:solidFill>
            <a:srgbClr val="0D47A1">
              <a:alpha val="30000"/>
            </a:srgbClr>
          </a:solidFill>
          <a:ln w="12700">
            <a:solidFill>
              <a:srgbClr val="0D47A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201168" cy="658368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47472" y="182990"/>
            <a:ext cx="8503920" cy="29238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Solution Overview - ATPMS Platform</a:t>
            </a:r>
            <a:endParaRPr lang="en-US" sz="1900" dirty="0"/>
          </a:p>
        </p:txBody>
      </p:sp>
      <p:sp>
        <p:nvSpPr>
          <p:cNvPr id="7" name="Shape 5"/>
          <p:cNvSpPr/>
          <p:nvPr/>
        </p:nvSpPr>
        <p:spPr>
          <a:xfrm>
            <a:off x="0" y="658368"/>
            <a:ext cx="9144000" cy="2743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256032" y="868680"/>
            <a:ext cx="8631936" cy="420624"/>
          </a:xfrm>
          <a:prstGeom prst="rect">
            <a:avLst/>
          </a:prstGeom>
          <a:solidFill>
            <a:srgbClr val="1B3A6B"/>
          </a:solidFill>
          <a:ln w="635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384048" y="868680"/>
            <a:ext cx="8412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ATPMS</a:t>
            </a: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is a multi role web application that end to end digitalizes Sri Lanka traffic police operations from adaptive signals to courtroom scheduling.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56032" y="1389888"/>
            <a:ext cx="2048256" cy="3401568"/>
          </a:xfrm>
          <a:prstGeom prst="rect">
            <a:avLst/>
          </a:prstGeom>
          <a:solidFill>
            <a:srgbClr val="1B3A6B"/>
          </a:solidFill>
          <a:ln w="19050">
            <a:solidFill>
              <a:srgbClr val="1A73E8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256032" y="1389888"/>
            <a:ext cx="2048256" cy="5486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84048" y="1517904"/>
            <a:ext cx="347472" cy="347472"/>
          </a:xfrm>
          <a:prstGeom prst="ellipse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84048" y="1517904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21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M1</a:t>
            </a:r>
            <a:endParaRPr lang="en-US" sz="1000" dirty="0"/>
          </a:p>
        </p:txBody>
      </p:sp>
      <p:pic>
        <p:nvPicPr>
          <p:cNvPr id="1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672" y="1499616"/>
            <a:ext cx="402336" cy="402336"/>
          </a:xfrm>
          <a:prstGeom prst="rect">
            <a:avLst/>
          </a:prstGeom>
        </p:spPr>
      </p:pic>
      <p:sp>
        <p:nvSpPr>
          <p:cNvPr id="15" name="Text 12"/>
          <p:cNvSpPr/>
          <p:nvPr/>
        </p:nvSpPr>
        <p:spPr>
          <a:xfrm>
            <a:off x="347472" y="1956816"/>
            <a:ext cx="1865376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Smart Traffic Management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347472" y="2468880"/>
            <a:ext cx="18653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Dilaksha Lakshan</a:t>
            </a:r>
            <a:endParaRPr lang="en-US" sz="950" dirty="0"/>
          </a:p>
        </p:txBody>
      </p:sp>
      <p:sp>
        <p:nvSpPr>
          <p:cNvPr id="17" name="Text 14"/>
          <p:cNvSpPr/>
          <p:nvPr/>
        </p:nvSpPr>
        <p:spPr>
          <a:xfrm>
            <a:off x="374904" y="2816352"/>
            <a:ext cx="184708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adaptive signal control (vehicle count + time + weather)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374904" y="3273552"/>
            <a:ext cx="184708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override for Traffic Control Centre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374904" y="3730752"/>
            <a:ext cx="184708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Maps live congestion integration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374904" y="4187952"/>
            <a:ext cx="184708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Historical analytics for Police HQ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576072" y="4370832"/>
            <a:ext cx="1408176" cy="274320"/>
          </a:xfrm>
          <a:prstGeom prst="rect">
            <a:avLst/>
          </a:prstGeom>
          <a:solidFill>
            <a:srgbClr val="0A1F3D"/>
          </a:solidFill>
          <a:ln w="9525">
            <a:solidFill>
              <a:srgbClr val="00B0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576072" y="4370832"/>
            <a:ext cx="14081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00B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Complete</a:t>
            </a:r>
            <a:endParaRPr lang="en-US" sz="950" dirty="0"/>
          </a:p>
        </p:txBody>
      </p:sp>
      <p:sp>
        <p:nvSpPr>
          <p:cNvPr id="23" name="Shape 20"/>
          <p:cNvSpPr/>
          <p:nvPr/>
        </p:nvSpPr>
        <p:spPr>
          <a:xfrm>
            <a:off x="2432304" y="1389888"/>
            <a:ext cx="2048256" cy="3401568"/>
          </a:xfrm>
          <a:prstGeom prst="rect">
            <a:avLst/>
          </a:prstGeom>
          <a:solidFill>
            <a:srgbClr val="1B3A6B"/>
          </a:solidFill>
          <a:ln w="19050">
            <a:solidFill>
              <a:srgbClr val="1A73E8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4" name="Shape 21"/>
          <p:cNvSpPr/>
          <p:nvPr/>
        </p:nvSpPr>
        <p:spPr>
          <a:xfrm>
            <a:off x="2432304" y="1389888"/>
            <a:ext cx="2048256" cy="5486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2"/>
          <p:cNvSpPr/>
          <p:nvPr/>
        </p:nvSpPr>
        <p:spPr>
          <a:xfrm>
            <a:off x="2560320" y="1517904"/>
            <a:ext cx="347472" cy="347472"/>
          </a:xfrm>
          <a:prstGeom prst="ellipse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3"/>
          <p:cNvSpPr/>
          <p:nvPr/>
        </p:nvSpPr>
        <p:spPr>
          <a:xfrm>
            <a:off x="2560320" y="1517904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21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M2</a:t>
            </a:r>
            <a:endParaRPr lang="en-US" sz="1000" dirty="0"/>
          </a:p>
        </p:txBody>
      </p:sp>
      <p:pic>
        <p:nvPicPr>
          <p:cNvPr id="2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0944" y="1499616"/>
            <a:ext cx="402336" cy="402336"/>
          </a:xfrm>
          <a:prstGeom prst="rect">
            <a:avLst/>
          </a:prstGeom>
        </p:spPr>
      </p:pic>
      <p:sp>
        <p:nvSpPr>
          <p:cNvPr id="28" name="Text 24"/>
          <p:cNvSpPr/>
          <p:nvPr/>
        </p:nvSpPr>
        <p:spPr>
          <a:xfrm>
            <a:off x="2523744" y="1956816"/>
            <a:ext cx="1865376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Issue Management &amp; Reporting</a:t>
            </a:r>
            <a:endParaRPr lang="en-US" sz="1200" dirty="0"/>
          </a:p>
        </p:txBody>
      </p:sp>
      <p:sp>
        <p:nvSpPr>
          <p:cNvPr id="29" name="Text 25"/>
          <p:cNvSpPr/>
          <p:nvPr/>
        </p:nvSpPr>
        <p:spPr>
          <a:xfrm>
            <a:off x="2523744" y="2468880"/>
            <a:ext cx="18653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Dilan Wanniarachchi</a:t>
            </a:r>
            <a:endParaRPr lang="en-US" sz="950" dirty="0"/>
          </a:p>
        </p:txBody>
      </p:sp>
      <p:sp>
        <p:nvSpPr>
          <p:cNvPr id="30" name="Text 26"/>
          <p:cNvSpPr/>
          <p:nvPr/>
        </p:nvSpPr>
        <p:spPr>
          <a:xfrm>
            <a:off x="2551176" y="2816352"/>
            <a:ext cx="184708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ChatBot conflict mediation (Local Trained Model)</a:t>
            </a:r>
            <a:endParaRPr lang="en-US" sz="1000" dirty="0"/>
          </a:p>
        </p:txBody>
      </p:sp>
      <p:sp>
        <p:nvSpPr>
          <p:cNvPr id="31" name="Text 27"/>
          <p:cNvSpPr/>
          <p:nvPr/>
        </p:nvSpPr>
        <p:spPr>
          <a:xfrm>
            <a:off x="2551176" y="3273552"/>
            <a:ext cx="184708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to text complaint submission system</a:t>
            </a:r>
            <a:endParaRPr lang="en-US" sz="1000" dirty="0"/>
          </a:p>
        </p:txBody>
      </p:sp>
      <p:sp>
        <p:nvSpPr>
          <p:cNvPr id="32" name="Text 28"/>
          <p:cNvSpPr/>
          <p:nvPr/>
        </p:nvSpPr>
        <p:spPr>
          <a:xfrm>
            <a:off x="2551176" y="3730752"/>
            <a:ext cx="184708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Multilingual: Sinhala, Tamil, English</a:t>
            </a:r>
            <a:endParaRPr lang="en-US" sz="1000" dirty="0"/>
          </a:p>
        </p:txBody>
      </p:sp>
      <p:sp>
        <p:nvSpPr>
          <p:cNvPr id="34" name="Shape 30"/>
          <p:cNvSpPr/>
          <p:nvPr/>
        </p:nvSpPr>
        <p:spPr>
          <a:xfrm>
            <a:off x="2752344" y="4370832"/>
            <a:ext cx="1408176" cy="274320"/>
          </a:xfrm>
          <a:prstGeom prst="rect">
            <a:avLst/>
          </a:prstGeom>
          <a:solidFill>
            <a:srgbClr val="0A1F3D"/>
          </a:solidFill>
          <a:ln w="9525">
            <a:solidFill>
              <a:srgbClr val="00B0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1"/>
          <p:cNvSpPr/>
          <p:nvPr/>
        </p:nvSpPr>
        <p:spPr>
          <a:xfrm>
            <a:off x="2752344" y="4370832"/>
            <a:ext cx="14081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00B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Complete</a:t>
            </a:r>
            <a:endParaRPr lang="en-US" sz="950" dirty="0"/>
          </a:p>
        </p:txBody>
      </p:sp>
      <p:sp>
        <p:nvSpPr>
          <p:cNvPr id="36" name="Shape 32"/>
          <p:cNvSpPr/>
          <p:nvPr/>
        </p:nvSpPr>
        <p:spPr>
          <a:xfrm>
            <a:off x="4608576" y="1389888"/>
            <a:ext cx="2048256" cy="3401568"/>
          </a:xfrm>
          <a:prstGeom prst="rect">
            <a:avLst/>
          </a:prstGeom>
          <a:solidFill>
            <a:srgbClr val="1B3A6B"/>
          </a:solidFill>
          <a:ln w="19050">
            <a:solidFill>
              <a:srgbClr val="F0B429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7" name="Shape 33"/>
          <p:cNvSpPr/>
          <p:nvPr/>
        </p:nvSpPr>
        <p:spPr>
          <a:xfrm>
            <a:off x="4608576" y="1389888"/>
            <a:ext cx="2048256" cy="54864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Shape 34"/>
          <p:cNvSpPr/>
          <p:nvPr/>
        </p:nvSpPr>
        <p:spPr>
          <a:xfrm>
            <a:off x="4736592" y="1517904"/>
            <a:ext cx="347472" cy="347472"/>
          </a:xfrm>
          <a:prstGeom prst="ellipse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5"/>
          <p:cNvSpPr/>
          <p:nvPr/>
        </p:nvSpPr>
        <p:spPr>
          <a:xfrm>
            <a:off x="4736592" y="1517904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21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M3</a:t>
            </a:r>
            <a:endParaRPr lang="en-US" sz="1000" dirty="0"/>
          </a:p>
        </p:txBody>
      </p:sp>
      <p:pic>
        <p:nvPicPr>
          <p:cNvPr id="4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57216" y="1499616"/>
            <a:ext cx="402336" cy="402336"/>
          </a:xfrm>
          <a:prstGeom prst="rect">
            <a:avLst/>
          </a:prstGeom>
        </p:spPr>
      </p:pic>
      <p:sp>
        <p:nvSpPr>
          <p:cNvPr id="41" name="Text 36"/>
          <p:cNvSpPr/>
          <p:nvPr/>
        </p:nvSpPr>
        <p:spPr>
          <a:xfrm>
            <a:off x="4700016" y="1956816"/>
            <a:ext cx="1865376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Digital Fine Management</a:t>
            </a:r>
            <a:endParaRPr lang="en-US" sz="1200" dirty="0"/>
          </a:p>
        </p:txBody>
      </p:sp>
      <p:sp>
        <p:nvSpPr>
          <p:cNvPr id="42" name="Text 37"/>
          <p:cNvSpPr/>
          <p:nvPr/>
        </p:nvSpPr>
        <p:spPr>
          <a:xfrm>
            <a:off x="4700016" y="2468880"/>
            <a:ext cx="18653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Tharindu Bandara</a:t>
            </a:r>
            <a:endParaRPr lang="en-US" sz="950" dirty="0"/>
          </a:p>
        </p:txBody>
      </p:sp>
      <p:sp>
        <p:nvSpPr>
          <p:cNvPr id="43" name="Text 38"/>
          <p:cNvSpPr/>
          <p:nvPr/>
        </p:nvSpPr>
        <p:spPr>
          <a:xfrm>
            <a:off x="4727448" y="2737152"/>
            <a:ext cx="184708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Paperless e-fine issuance on mobile</a:t>
            </a:r>
            <a:endParaRPr lang="en-US" sz="1000" dirty="0"/>
          </a:p>
        </p:txBody>
      </p:sp>
      <p:sp>
        <p:nvSpPr>
          <p:cNvPr id="44" name="Text 39"/>
          <p:cNvSpPr/>
          <p:nvPr/>
        </p:nvSpPr>
        <p:spPr>
          <a:xfrm>
            <a:off x="4727448" y="3057552"/>
            <a:ext cx="184708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Algorithm based officer task dispatch</a:t>
            </a:r>
            <a:endParaRPr lang="en-US" sz="1000" dirty="0"/>
          </a:p>
        </p:txBody>
      </p:sp>
      <p:sp>
        <p:nvSpPr>
          <p:cNvPr id="46" name="Text 41"/>
          <p:cNvSpPr/>
          <p:nvPr/>
        </p:nvSpPr>
        <p:spPr>
          <a:xfrm>
            <a:off x="4727448" y="3460752"/>
            <a:ext cx="184708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Court-ready tamper-proof audit trail</a:t>
            </a:r>
            <a:endParaRPr lang="en-US" sz="1000" dirty="0"/>
          </a:p>
        </p:txBody>
      </p:sp>
      <p:sp>
        <p:nvSpPr>
          <p:cNvPr id="47" name="Shape 42"/>
          <p:cNvSpPr/>
          <p:nvPr/>
        </p:nvSpPr>
        <p:spPr>
          <a:xfrm>
            <a:off x="4928616" y="4370832"/>
            <a:ext cx="1408176" cy="274320"/>
          </a:xfrm>
          <a:prstGeom prst="rect">
            <a:avLst/>
          </a:prstGeom>
          <a:solidFill>
            <a:srgbClr val="0A1F3D"/>
          </a:solidFill>
          <a:ln w="9525">
            <a:solidFill>
              <a:srgbClr val="00B0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8" name="Text 43"/>
          <p:cNvSpPr/>
          <p:nvPr/>
        </p:nvSpPr>
        <p:spPr>
          <a:xfrm>
            <a:off x="4928616" y="4370832"/>
            <a:ext cx="14081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00B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Complete</a:t>
            </a:r>
            <a:endParaRPr lang="en-US" sz="950" dirty="0"/>
          </a:p>
        </p:txBody>
      </p:sp>
      <p:sp>
        <p:nvSpPr>
          <p:cNvPr id="49" name="Shape 44"/>
          <p:cNvSpPr/>
          <p:nvPr/>
        </p:nvSpPr>
        <p:spPr>
          <a:xfrm>
            <a:off x="6784848" y="1389888"/>
            <a:ext cx="2048256" cy="3401568"/>
          </a:xfrm>
          <a:prstGeom prst="rect">
            <a:avLst/>
          </a:prstGeom>
          <a:solidFill>
            <a:srgbClr val="1B3A6B"/>
          </a:solidFill>
          <a:ln w="19050">
            <a:solidFill>
              <a:srgbClr val="E05252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0" name="Shape 45"/>
          <p:cNvSpPr/>
          <p:nvPr/>
        </p:nvSpPr>
        <p:spPr>
          <a:xfrm>
            <a:off x="6784848" y="1389888"/>
            <a:ext cx="2048256" cy="54864"/>
          </a:xfrm>
          <a:prstGeom prst="rect">
            <a:avLst/>
          </a:prstGeom>
          <a:solidFill>
            <a:srgbClr val="E05252"/>
          </a:solidFill>
          <a:ln w="12700">
            <a:solidFill>
              <a:srgbClr val="E052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1" name="Shape 46"/>
          <p:cNvSpPr/>
          <p:nvPr/>
        </p:nvSpPr>
        <p:spPr>
          <a:xfrm>
            <a:off x="6912864" y="1517904"/>
            <a:ext cx="347472" cy="347472"/>
          </a:xfrm>
          <a:prstGeom prst="ellipse">
            <a:avLst/>
          </a:prstGeom>
          <a:solidFill>
            <a:srgbClr val="E05252"/>
          </a:solidFill>
          <a:ln w="12700">
            <a:solidFill>
              <a:srgbClr val="E052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Text 47"/>
          <p:cNvSpPr/>
          <p:nvPr/>
        </p:nvSpPr>
        <p:spPr>
          <a:xfrm>
            <a:off x="6912864" y="1517904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213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M4</a:t>
            </a:r>
            <a:endParaRPr lang="en-US" sz="1000" dirty="0"/>
          </a:p>
        </p:txBody>
      </p:sp>
      <p:pic>
        <p:nvPicPr>
          <p:cNvPr id="5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33488" y="1499616"/>
            <a:ext cx="402336" cy="402336"/>
          </a:xfrm>
          <a:prstGeom prst="rect">
            <a:avLst/>
          </a:prstGeom>
        </p:spPr>
      </p:pic>
      <p:sp>
        <p:nvSpPr>
          <p:cNvPr id="54" name="Text 48"/>
          <p:cNvSpPr/>
          <p:nvPr/>
        </p:nvSpPr>
        <p:spPr>
          <a:xfrm>
            <a:off x="6876288" y="1956816"/>
            <a:ext cx="1865376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Evidence Vault &amp; Legal Hub</a:t>
            </a:r>
            <a:endParaRPr lang="en-US" sz="1200" dirty="0"/>
          </a:p>
        </p:txBody>
      </p:sp>
      <p:sp>
        <p:nvSpPr>
          <p:cNvPr id="55" name="Text 49"/>
          <p:cNvSpPr/>
          <p:nvPr/>
        </p:nvSpPr>
        <p:spPr>
          <a:xfrm>
            <a:off x="6876288" y="2468880"/>
            <a:ext cx="18653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E052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Yashara Induwara</a:t>
            </a:r>
            <a:endParaRPr lang="en-US" sz="950" dirty="0"/>
          </a:p>
        </p:txBody>
      </p:sp>
      <p:sp>
        <p:nvSpPr>
          <p:cNvPr id="56" name="Text 50"/>
          <p:cNvSpPr/>
          <p:nvPr/>
        </p:nvSpPr>
        <p:spPr>
          <a:xfrm>
            <a:off x="6903720" y="2679552"/>
            <a:ext cx="184708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E052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evidence vault (chain of custody)</a:t>
            </a:r>
            <a:endParaRPr lang="en-US" sz="1000" dirty="0"/>
          </a:p>
        </p:txBody>
      </p:sp>
      <p:sp>
        <p:nvSpPr>
          <p:cNvPr id="57" name="Text 51"/>
          <p:cNvSpPr/>
          <p:nvPr/>
        </p:nvSpPr>
        <p:spPr>
          <a:xfrm>
            <a:off x="6903720" y="2978352"/>
            <a:ext cx="184708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E052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Lawyer marketplace + court scheduling</a:t>
            </a:r>
            <a:endParaRPr lang="en-US" sz="1000" dirty="0"/>
          </a:p>
        </p:txBody>
      </p:sp>
      <p:sp>
        <p:nvSpPr>
          <p:cNvPr id="58" name="Text 52"/>
          <p:cNvSpPr/>
          <p:nvPr/>
        </p:nvSpPr>
        <p:spPr>
          <a:xfrm>
            <a:off x="6903720" y="3298752"/>
            <a:ext cx="1847088" cy="1794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E052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legal chat lawyer assistance</a:t>
            </a:r>
            <a:endParaRPr lang="en-US" sz="1000" dirty="0"/>
          </a:p>
        </p:txBody>
      </p:sp>
      <p:sp>
        <p:nvSpPr>
          <p:cNvPr id="59" name="Text 53"/>
          <p:cNvSpPr/>
          <p:nvPr/>
        </p:nvSpPr>
        <p:spPr>
          <a:xfrm>
            <a:off x="6903720" y="3467952"/>
            <a:ext cx="184708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E052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risk zone alerts + SOS button</a:t>
            </a:r>
            <a:endParaRPr lang="en-US" sz="1000" dirty="0"/>
          </a:p>
        </p:txBody>
      </p:sp>
      <p:sp>
        <p:nvSpPr>
          <p:cNvPr id="60" name="Shape 54"/>
          <p:cNvSpPr/>
          <p:nvPr/>
        </p:nvSpPr>
        <p:spPr>
          <a:xfrm>
            <a:off x="7104888" y="4370832"/>
            <a:ext cx="1408176" cy="274320"/>
          </a:xfrm>
          <a:prstGeom prst="rect">
            <a:avLst/>
          </a:prstGeom>
          <a:solidFill>
            <a:srgbClr val="0A1F3D"/>
          </a:solidFill>
          <a:ln w="9525">
            <a:solidFill>
              <a:srgbClr val="00B05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 55"/>
          <p:cNvSpPr/>
          <p:nvPr/>
        </p:nvSpPr>
        <p:spPr>
          <a:xfrm>
            <a:off x="7104888" y="4370832"/>
            <a:ext cx="14081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00B0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Complete</a:t>
            </a:r>
            <a:endParaRPr lang="en-US" sz="950" dirty="0"/>
          </a:p>
        </p:txBody>
      </p:sp>
      <p:sp>
        <p:nvSpPr>
          <p:cNvPr id="62" name="Shape 56"/>
          <p:cNvSpPr/>
          <p:nvPr/>
        </p:nvSpPr>
        <p:spPr>
          <a:xfrm>
            <a:off x="256032" y="4864608"/>
            <a:ext cx="8631936" cy="164592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3" name="Text 57"/>
          <p:cNvSpPr/>
          <p:nvPr/>
        </p:nvSpPr>
        <p:spPr>
          <a:xfrm>
            <a:off x="347472" y="4864608"/>
            <a:ext cx="8503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Overall Completion: </a:t>
            </a:r>
            <a:r>
              <a:rPr lang="en-US" sz="95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92%  —  Core modules complete. Final integration testing &amp; UAT in progress.</a:t>
            </a:r>
            <a:endParaRPr lang="en-US" sz="950" dirty="0"/>
          </a:p>
        </p:txBody>
      </p:sp>
      <p:sp>
        <p:nvSpPr>
          <p:cNvPr id="64" name="Shape 58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5" name="Text 59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ATPMS – IT4010 PP2  |  Confidential</a:t>
            </a:r>
            <a:endParaRPr lang="en-US" sz="900" dirty="0"/>
          </a:p>
        </p:txBody>
      </p:sp>
      <p:sp>
        <p:nvSpPr>
          <p:cNvPr id="68" name="Text 52">
            <a:extLst>
              <a:ext uri="{FF2B5EF4-FFF2-40B4-BE49-F238E27FC236}">
                <a16:creationId xmlns:a16="http://schemas.microsoft.com/office/drawing/2014/main" id="{FD7E9991-2C07-1579-6EC4-414EC6F7C2BF}"/>
              </a:ext>
            </a:extLst>
          </p:cNvPr>
          <p:cNvSpPr/>
          <p:nvPr/>
        </p:nvSpPr>
        <p:spPr>
          <a:xfrm>
            <a:off x="6903720" y="3817152"/>
            <a:ext cx="1847088" cy="3159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b="1" dirty="0">
                <a:solidFill>
                  <a:srgbClr val="E052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Police Performance Analytics dashboard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4572000" cy="4572000"/>
          </a:xfrm>
          <a:prstGeom prst="ellipse">
            <a:avLst/>
          </a:prstGeom>
          <a:solidFill>
            <a:srgbClr val="0D47A1">
              <a:alpha val="35000"/>
            </a:srgbClr>
          </a:solidFill>
          <a:ln w="12700">
            <a:solidFill>
              <a:srgbClr val="0D47A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858000" y="2743200"/>
            <a:ext cx="3657600" cy="3657600"/>
          </a:xfrm>
          <a:prstGeom prst="ellipse">
            <a:avLst/>
          </a:prstGeom>
          <a:solidFill>
            <a:srgbClr val="0D47A1">
              <a:alpha val="30000"/>
            </a:srgbClr>
          </a:solidFill>
          <a:ln w="12700">
            <a:solidFill>
              <a:srgbClr val="0D47A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0" y="0"/>
            <a:ext cx="201168" cy="658368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47472" y="206073"/>
            <a:ext cx="850392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Module 1 - Smart Traffic Management  |  Dilaksha Lakshan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0" y="658368"/>
            <a:ext cx="9144000" cy="2743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9184" y="868680"/>
            <a:ext cx="8485632" cy="32918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9184" y="868680"/>
            <a:ext cx="848563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NOVELTY  ›  First AI Adaptive Traffic Signal System in Sri Lanka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9184" y="1261872"/>
            <a:ext cx="4114800" cy="658368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9184" y="1261872"/>
            <a:ext cx="4114800" cy="5029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4632" y="1389888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Computer Vision Detection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484632" y="1598676"/>
            <a:ext cx="3840480" cy="365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YOLO v8 model counts vehicles per lane in real-time via CCTV feeds at intersections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9184" y="1975104"/>
            <a:ext cx="4114800" cy="658368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29184" y="1975104"/>
            <a:ext cx="4114800" cy="5029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4632" y="210312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Adaptive Signal Engine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484632" y="2334768"/>
            <a:ext cx="3840480" cy="365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Dynamic green/red duration adjusts based on vehicle density, time-of-day, and weather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29184" y="2688336"/>
            <a:ext cx="4114800" cy="658368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329184" y="2688336"/>
            <a:ext cx="4114800" cy="5029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4632" y="2816352"/>
            <a:ext cx="3840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Manual Override Dashboard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484632" y="3025140"/>
            <a:ext cx="3840480" cy="365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Traffic Control Centre supervisors can override any signal city-wide from a central web panel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29184" y="3401568"/>
            <a:ext cx="4114800" cy="658368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329184" y="3401568"/>
            <a:ext cx="4114800" cy="5029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84632" y="3529584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Live Congestion Feed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484632" y="3753612"/>
            <a:ext cx="3840480" cy="365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Maps API integration surfaces real-time traffic data for public navigation apps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29184" y="4114800"/>
            <a:ext cx="4114800" cy="658368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329184" y="4114800"/>
            <a:ext cx="4114800" cy="5029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84632" y="4242816"/>
            <a:ext cx="3840480" cy="2423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Analytics for Police HQ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484632" y="445008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Historical traffic pattern reports for city planners and Sri Lanka Police Command Centre</a:t>
            </a:r>
            <a:endParaRPr lang="en-US" sz="1000" dirty="0"/>
          </a:p>
        </p:txBody>
      </p:sp>
      <p:pic>
        <p:nvPicPr>
          <p:cNvPr id="3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0" y="1298448"/>
            <a:ext cx="640080" cy="640080"/>
          </a:xfrm>
          <a:prstGeom prst="rect">
            <a:avLst/>
          </a:prstGeom>
        </p:spPr>
      </p:pic>
      <p:sp>
        <p:nvSpPr>
          <p:cNvPr id="32" name="Text 29"/>
          <p:cNvSpPr/>
          <p:nvPr/>
        </p:nvSpPr>
        <p:spPr>
          <a:xfrm>
            <a:off x="5577840" y="1298448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Impact Targets</a:t>
            </a:r>
            <a:endParaRPr lang="en-US" sz="1600" dirty="0"/>
          </a:p>
        </p:txBody>
      </p:sp>
      <p:sp>
        <p:nvSpPr>
          <p:cNvPr id="33" name="Shape 30"/>
          <p:cNvSpPr/>
          <p:nvPr/>
        </p:nvSpPr>
        <p:spPr>
          <a:xfrm>
            <a:off x="4846320" y="1828800"/>
            <a:ext cx="1920240" cy="1188720"/>
          </a:xfrm>
          <a:prstGeom prst="rect">
            <a:avLst/>
          </a:prstGeom>
          <a:solidFill>
            <a:srgbClr val="1B3A6B"/>
          </a:solidFill>
          <a:ln w="19050">
            <a:solidFill>
              <a:srgbClr val="1A73E8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Shape 31"/>
          <p:cNvSpPr/>
          <p:nvPr/>
        </p:nvSpPr>
        <p:spPr>
          <a:xfrm>
            <a:off x="4846320" y="1828800"/>
            <a:ext cx="1920240" cy="5486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2"/>
          <p:cNvSpPr/>
          <p:nvPr/>
        </p:nvSpPr>
        <p:spPr>
          <a:xfrm>
            <a:off x="4846320" y="1883664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A73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30%+</a:t>
            </a:r>
            <a:endParaRPr lang="en-US" sz="3400" dirty="0"/>
          </a:p>
        </p:txBody>
      </p:sp>
      <p:sp>
        <p:nvSpPr>
          <p:cNvPr id="36" name="Text 33"/>
          <p:cNvSpPr/>
          <p:nvPr/>
        </p:nvSpPr>
        <p:spPr>
          <a:xfrm>
            <a:off x="4846320" y="254203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Congestion Reduction Target</a:t>
            </a:r>
            <a:endParaRPr lang="en-US" sz="1000" dirty="0"/>
          </a:p>
        </p:txBody>
      </p:sp>
      <p:sp>
        <p:nvSpPr>
          <p:cNvPr id="37" name="Shape 34"/>
          <p:cNvSpPr/>
          <p:nvPr/>
        </p:nvSpPr>
        <p:spPr>
          <a:xfrm>
            <a:off x="6876288" y="1828800"/>
            <a:ext cx="1920240" cy="1188720"/>
          </a:xfrm>
          <a:prstGeom prst="rect">
            <a:avLst/>
          </a:prstGeom>
          <a:solidFill>
            <a:srgbClr val="1B3A6B"/>
          </a:solidFill>
          <a:ln w="19050">
            <a:solidFill>
              <a:srgbClr val="F0B429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8" name="Shape 35"/>
          <p:cNvSpPr/>
          <p:nvPr/>
        </p:nvSpPr>
        <p:spPr>
          <a:xfrm>
            <a:off x="6876288" y="1828800"/>
            <a:ext cx="1920240" cy="54864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6"/>
          <p:cNvSpPr/>
          <p:nvPr/>
        </p:nvSpPr>
        <p:spPr>
          <a:xfrm>
            <a:off x="6876288" y="1883664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0B42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&lt;2s</a:t>
            </a:r>
            <a:endParaRPr lang="en-US" sz="3400" dirty="0"/>
          </a:p>
        </p:txBody>
      </p:sp>
      <p:sp>
        <p:nvSpPr>
          <p:cNvPr id="40" name="Text 37"/>
          <p:cNvSpPr/>
          <p:nvPr/>
        </p:nvSpPr>
        <p:spPr>
          <a:xfrm>
            <a:off x="6876288" y="254203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Signal Adaptation Latency</a:t>
            </a:r>
            <a:endParaRPr lang="en-US" sz="1000" dirty="0"/>
          </a:p>
        </p:txBody>
      </p:sp>
      <p:sp>
        <p:nvSpPr>
          <p:cNvPr id="41" name="Shape 38"/>
          <p:cNvSpPr/>
          <p:nvPr/>
        </p:nvSpPr>
        <p:spPr>
          <a:xfrm>
            <a:off x="4846320" y="2788920"/>
            <a:ext cx="1920240" cy="914400"/>
          </a:xfrm>
          <a:prstGeom prst="rect">
            <a:avLst/>
          </a:prstGeom>
          <a:solidFill>
            <a:srgbClr val="1B3A6B"/>
          </a:solidFill>
          <a:ln w="19050">
            <a:solidFill>
              <a:srgbClr val="1A73E8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2" name="Shape 39"/>
          <p:cNvSpPr/>
          <p:nvPr/>
        </p:nvSpPr>
        <p:spPr>
          <a:xfrm>
            <a:off x="4846320" y="2788920"/>
            <a:ext cx="1920240" cy="5486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0"/>
          <p:cNvSpPr/>
          <p:nvPr/>
        </p:nvSpPr>
        <p:spPr>
          <a:xfrm>
            <a:off x="4846320" y="2843784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A73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24/7</a:t>
            </a:r>
            <a:endParaRPr lang="en-US" sz="3400" dirty="0"/>
          </a:p>
        </p:txBody>
      </p:sp>
      <p:sp>
        <p:nvSpPr>
          <p:cNvPr id="44" name="Text 41"/>
          <p:cNvSpPr/>
          <p:nvPr/>
        </p:nvSpPr>
        <p:spPr>
          <a:xfrm>
            <a:off x="4846320" y="350215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Time Monitoring</a:t>
            </a:r>
            <a:endParaRPr lang="en-US" sz="1000" dirty="0"/>
          </a:p>
        </p:txBody>
      </p:sp>
      <p:sp>
        <p:nvSpPr>
          <p:cNvPr id="45" name="Shape 42"/>
          <p:cNvSpPr/>
          <p:nvPr/>
        </p:nvSpPr>
        <p:spPr>
          <a:xfrm>
            <a:off x="6876288" y="2788920"/>
            <a:ext cx="1920240" cy="914400"/>
          </a:xfrm>
          <a:prstGeom prst="rect">
            <a:avLst/>
          </a:prstGeom>
          <a:solidFill>
            <a:srgbClr val="1B3A6B"/>
          </a:solidFill>
          <a:ln w="19050">
            <a:solidFill>
              <a:srgbClr val="F0B429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6" name="Shape 43"/>
          <p:cNvSpPr/>
          <p:nvPr/>
        </p:nvSpPr>
        <p:spPr>
          <a:xfrm>
            <a:off x="6876288" y="2788920"/>
            <a:ext cx="1920240" cy="54864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4"/>
          <p:cNvSpPr/>
          <p:nvPr/>
        </p:nvSpPr>
        <p:spPr>
          <a:xfrm>
            <a:off x="6876288" y="2843784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0B42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95%+</a:t>
            </a:r>
            <a:endParaRPr lang="en-US" sz="3400" dirty="0"/>
          </a:p>
        </p:txBody>
      </p:sp>
      <p:sp>
        <p:nvSpPr>
          <p:cNvPr id="48" name="Text 45"/>
          <p:cNvSpPr/>
          <p:nvPr/>
        </p:nvSpPr>
        <p:spPr>
          <a:xfrm>
            <a:off x="6876288" y="350215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Vehicle Detection Accuracy</a:t>
            </a:r>
            <a:endParaRPr lang="en-US" sz="1000" dirty="0"/>
          </a:p>
        </p:txBody>
      </p:sp>
      <p:sp>
        <p:nvSpPr>
          <p:cNvPr id="49" name="Shape 46"/>
          <p:cNvSpPr/>
          <p:nvPr/>
        </p:nvSpPr>
        <p:spPr>
          <a:xfrm>
            <a:off x="4846320" y="3822192"/>
            <a:ext cx="3950208" cy="868680"/>
          </a:xfrm>
          <a:prstGeom prst="rect">
            <a:avLst/>
          </a:prstGeom>
          <a:solidFill>
            <a:srgbClr val="1B3A6B"/>
          </a:solidFill>
          <a:ln w="6350">
            <a:solidFill>
              <a:srgbClr val="1B4F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7"/>
          <p:cNvSpPr/>
          <p:nvPr/>
        </p:nvSpPr>
        <p:spPr>
          <a:xfrm>
            <a:off x="4974336" y="384048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 STACK</a:t>
            </a:r>
            <a:endParaRPr lang="en-US" sz="900" dirty="0"/>
          </a:p>
        </p:txBody>
      </p:sp>
      <p:sp>
        <p:nvSpPr>
          <p:cNvPr id="51" name="Text 48"/>
          <p:cNvSpPr/>
          <p:nvPr/>
        </p:nvSpPr>
        <p:spPr>
          <a:xfrm>
            <a:off x="4974336" y="4078224"/>
            <a:ext cx="3657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Next.js  ·  Python (YOLO v8)  ·  MongoDB  ·  Google Maps API  · </a:t>
            </a:r>
            <a:r>
              <a:rPr lang="en-US" sz="1000" dirty="0" err="1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WebSockets</a:t>
            </a:r>
            <a:endParaRPr lang="en-US" sz="1000" dirty="0"/>
          </a:p>
        </p:txBody>
      </p:sp>
      <p:sp>
        <p:nvSpPr>
          <p:cNvPr id="52" name="Shape 49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0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ATPMS – IT4010 PP2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4572000" cy="4572000"/>
          </a:xfrm>
          <a:prstGeom prst="ellipse">
            <a:avLst/>
          </a:prstGeom>
          <a:solidFill>
            <a:srgbClr val="0D47A1">
              <a:alpha val="35000"/>
            </a:srgbClr>
          </a:solidFill>
          <a:ln w="12700">
            <a:solidFill>
              <a:srgbClr val="0D47A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858000" y="2743200"/>
            <a:ext cx="3657600" cy="3657600"/>
          </a:xfrm>
          <a:prstGeom prst="ellipse">
            <a:avLst/>
          </a:prstGeom>
          <a:solidFill>
            <a:srgbClr val="0D47A1">
              <a:alpha val="30000"/>
            </a:srgbClr>
          </a:solidFill>
          <a:ln w="12700">
            <a:solidFill>
              <a:srgbClr val="0D47A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0" y="0"/>
            <a:ext cx="201168" cy="658368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47472" y="221462"/>
            <a:ext cx="8503920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Module 2 - Issue Management &amp; Citizen Reporting  |  Dilan Wanniarachchi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658368"/>
            <a:ext cx="9144000" cy="2743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9184" y="868680"/>
            <a:ext cx="8485632" cy="32918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9184" y="868680"/>
            <a:ext cx="848563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NOVELTY  ›  First AI Chatbot(Native Language) + Voice to Text Complaint System in Sri Lanka Traffic Policing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9184" y="1578672"/>
            <a:ext cx="4114800" cy="658368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9184" y="1578672"/>
            <a:ext cx="4114800" cy="5029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4632" y="1706688"/>
            <a:ext cx="3840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ChatBot Mediation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484632" y="1892616"/>
            <a:ext cx="3840480" cy="365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 powered chatbot guides officers and citizens through conflict resolution steps in real-time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9184" y="2356704"/>
            <a:ext cx="4114800" cy="658368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29184" y="2356704"/>
            <a:ext cx="4114800" cy="5029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4632" y="2484720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Voice to Text Complaints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484632" y="2685888"/>
            <a:ext cx="3840480" cy="365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Citizens speak their complaint in Sinhala/Tamil/English</a:t>
            </a:r>
          </a:p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transcribes, categorizes and files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29184" y="3113136"/>
            <a:ext cx="4114800" cy="658368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329184" y="3113136"/>
            <a:ext cx="4114800" cy="5029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4632" y="3241152"/>
            <a:ext cx="3840480" cy="1783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Complaint Tracking Portal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484632" y="3442320"/>
            <a:ext cx="3840480" cy="365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Citizens receive live status updates on complaint progress from submission to resolution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29184" y="3855528"/>
            <a:ext cx="4114800" cy="658368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28" name="Shape 26"/>
          <p:cNvSpPr/>
          <p:nvPr/>
        </p:nvSpPr>
        <p:spPr>
          <a:xfrm>
            <a:off x="329184" y="3862800"/>
            <a:ext cx="4114800" cy="5029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84632" y="3990816"/>
            <a:ext cx="3840480" cy="1783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Multilingual Support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484632" y="4184364"/>
            <a:ext cx="3840480" cy="365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Sinhala · Tamil · English input and output first trilingual police system in Sri Lanka</a:t>
            </a:r>
            <a:endParaRPr lang="en-US" sz="1000" dirty="0"/>
          </a:p>
        </p:txBody>
      </p:sp>
      <p:pic>
        <p:nvPicPr>
          <p:cNvPr id="3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0" y="1298448"/>
            <a:ext cx="640080" cy="640080"/>
          </a:xfrm>
          <a:prstGeom prst="rect">
            <a:avLst/>
          </a:prstGeom>
        </p:spPr>
      </p:pic>
      <p:sp>
        <p:nvSpPr>
          <p:cNvPr id="32" name="Text 29"/>
          <p:cNvSpPr/>
          <p:nvPr/>
        </p:nvSpPr>
        <p:spPr>
          <a:xfrm>
            <a:off x="5577840" y="1298448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Impact Targets</a:t>
            </a:r>
            <a:endParaRPr lang="en-US" sz="1600" dirty="0"/>
          </a:p>
        </p:txBody>
      </p:sp>
      <p:sp>
        <p:nvSpPr>
          <p:cNvPr id="33" name="Shape 30"/>
          <p:cNvSpPr/>
          <p:nvPr/>
        </p:nvSpPr>
        <p:spPr>
          <a:xfrm>
            <a:off x="4846320" y="1828800"/>
            <a:ext cx="1920240" cy="1188720"/>
          </a:xfrm>
          <a:prstGeom prst="rect">
            <a:avLst/>
          </a:prstGeom>
          <a:solidFill>
            <a:srgbClr val="1B3A6B"/>
          </a:solidFill>
          <a:ln w="19050">
            <a:solidFill>
              <a:srgbClr val="1A73E8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Shape 31"/>
          <p:cNvSpPr/>
          <p:nvPr/>
        </p:nvSpPr>
        <p:spPr>
          <a:xfrm>
            <a:off x="4846320" y="1828800"/>
            <a:ext cx="1920240" cy="5486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2"/>
          <p:cNvSpPr/>
          <p:nvPr/>
        </p:nvSpPr>
        <p:spPr>
          <a:xfrm>
            <a:off x="4846320" y="1883664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A73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60%+</a:t>
            </a:r>
            <a:endParaRPr lang="en-US" sz="3400" dirty="0"/>
          </a:p>
        </p:txBody>
      </p:sp>
      <p:sp>
        <p:nvSpPr>
          <p:cNvPr id="36" name="Text 33"/>
          <p:cNvSpPr/>
          <p:nvPr/>
        </p:nvSpPr>
        <p:spPr>
          <a:xfrm>
            <a:off x="4846320" y="254203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Reduction in Roadside Conflicts</a:t>
            </a:r>
            <a:endParaRPr lang="en-US" sz="1000" dirty="0"/>
          </a:p>
        </p:txBody>
      </p:sp>
      <p:sp>
        <p:nvSpPr>
          <p:cNvPr id="37" name="Shape 34"/>
          <p:cNvSpPr/>
          <p:nvPr/>
        </p:nvSpPr>
        <p:spPr>
          <a:xfrm>
            <a:off x="6876288" y="1828800"/>
            <a:ext cx="1920240" cy="1188720"/>
          </a:xfrm>
          <a:prstGeom prst="rect">
            <a:avLst/>
          </a:prstGeom>
          <a:solidFill>
            <a:srgbClr val="1B3A6B"/>
          </a:solidFill>
          <a:ln w="19050">
            <a:solidFill>
              <a:srgbClr val="1A73E8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8" name="Shape 35"/>
          <p:cNvSpPr/>
          <p:nvPr/>
        </p:nvSpPr>
        <p:spPr>
          <a:xfrm>
            <a:off x="6876288" y="1828800"/>
            <a:ext cx="1920240" cy="5486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6"/>
          <p:cNvSpPr/>
          <p:nvPr/>
        </p:nvSpPr>
        <p:spPr>
          <a:xfrm>
            <a:off x="6876288" y="1883664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A73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&lt;4hr</a:t>
            </a:r>
            <a:endParaRPr lang="en-US" sz="3400" dirty="0"/>
          </a:p>
        </p:txBody>
      </p:sp>
      <p:sp>
        <p:nvSpPr>
          <p:cNvPr id="40" name="Text 37"/>
          <p:cNvSpPr/>
          <p:nvPr/>
        </p:nvSpPr>
        <p:spPr>
          <a:xfrm>
            <a:off x="6876288" y="254203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Complaint Resolution Time</a:t>
            </a:r>
            <a:endParaRPr lang="en-US" sz="1000" dirty="0"/>
          </a:p>
        </p:txBody>
      </p:sp>
      <p:sp>
        <p:nvSpPr>
          <p:cNvPr id="41" name="Shape 38"/>
          <p:cNvSpPr/>
          <p:nvPr/>
        </p:nvSpPr>
        <p:spPr>
          <a:xfrm>
            <a:off x="4846320" y="2788920"/>
            <a:ext cx="1920240" cy="914400"/>
          </a:xfrm>
          <a:prstGeom prst="rect">
            <a:avLst/>
          </a:prstGeom>
          <a:solidFill>
            <a:srgbClr val="1B3A6B"/>
          </a:solidFill>
          <a:ln w="19050">
            <a:solidFill>
              <a:srgbClr val="1A73E8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2" name="Shape 39"/>
          <p:cNvSpPr/>
          <p:nvPr/>
        </p:nvSpPr>
        <p:spPr>
          <a:xfrm>
            <a:off x="4846320" y="2788920"/>
            <a:ext cx="1920240" cy="5486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0"/>
          <p:cNvSpPr/>
          <p:nvPr/>
        </p:nvSpPr>
        <p:spPr>
          <a:xfrm>
            <a:off x="4846320" y="2843784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A73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3400" dirty="0"/>
          </a:p>
        </p:txBody>
      </p:sp>
      <p:sp>
        <p:nvSpPr>
          <p:cNvPr id="44" name="Text 41"/>
          <p:cNvSpPr/>
          <p:nvPr/>
        </p:nvSpPr>
        <p:spPr>
          <a:xfrm>
            <a:off x="4846320" y="350215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Languages Supported</a:t>
            </a:r>
            <a:endParaRPr lang="en-US" sz="1000" dirty="0"/>
          </a:p>
        </p:txBody>
      </p:sp>
      <p:sp>
        <p:nvSpPr>
          <p:cNvPr id="45" name="Shape 42"/>
          <p:cNvSpPr/>
          <p:nvPr/>
        </p:nvSpPr>
        <p:spPr>
          <a:xfrm>
            <a:off x="6876288" y="2788920"/>
            <a:ext cx="1920240" cy="914400"/>
          </a:xfrm>
          <a:prstGeom prst="rect">
            <a:avLst/>
          </a:prstGeom>
          <a:solidFill>
            <a:srgbClr val="1B3A6B"/>
          </a:solidFill>
          <a:ln w="19050">
            <a:solidFill>
              <a:srgbClr val="1A73E8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6" name="Shape 43"/>
          <p:cNvSpPr/>
          <p:nvPr/>
        </p:nvSpPr>
        <p:spPr>
          <a:xfrm>
            <a:off x="6876288" y="2788920"/>
            <a:ext cx="1920240" cy="5486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4"/>
          <p:cNvSpPr/>
          <p:nvPr/>
        </p:nvSpPr>
        <p:spPr>
          <a:xfrm>
            <a:off x="6876288" y="2843784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A73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99%</a:t>
            </a:r>
            <a:endParaRPr lang="en-US" sz="3400" dirty="0"/>
          </a:p>
        </p:txBody>
      </p:sp>
      <p:sp>
        <p:nvSpPr>
          <p:cNvPr id="48" name="Text 45"/>
          <p:cNvSpPr/>
          <p:nvPr/>
        </p:nvSpPr>
        <p:spPr>
          <a:xfrm>
            <a:off x="6876288" y="350215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Transcription Accuracy</a:t>
            </a:r>
            <a:endParaRPr lang="en-US" sz="1000" dirty="0"/>
          </a:p>
        </p:txBody>
      </p:sp>
      <p:sp>
        <p:nvSpPr>
          <p:cNvPr id="49" name="Shape 46"/>
          <p:cNvSpPr/>
          <p:nvPr/>
        </p:nvSpPr>
        <p:spPr>
          <a:xfrm>
            <a:off x="4846320" y="3822192"/>
            <a:ext cx="3950208" cy="868680"/>
          </a:xfrm>
          <a:prstGeom prst="rect">
            <a:avLst/>
          </a:prstGeom>
          <a:solidFill>
            <a:srgbClr val="1B3A6B"/>
          </a:solidFill>
          <a:ln w="6350">
            <a:solidFill>
              <a:srgbClr val="1B4F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7"/>
          <p:cNvSpPr/>
          <p:nvPr/>
        </p:nvSpPr>
        <p:spPr>
          <a:xfrm>
            <a:off x="4974336" y="384048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1A73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 STACK</a:t>
            </a:r>
            <a:endParaRPr lang="en-US" sz="900" dirty="0"/>
          </a:p>
        </p:txBody>
      </p:sp>
      <p:sp>
        <p:nvSpPr>
          <p:cNvPr id="51" name="Text 48"/>
          <p:cNvSpPr/>
          <p:nvPr/>
        </p:nvSpPr>
        <p:spPr>
          <a:xfrm>
            <a:off x="4974336" y="4078224"/>
            <a:ext cx="3657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Next.js  ·  Local Model ·  Web Speech API  ·  MongoDB  </a:t>
            </a:r>
            <a:endParaRPr lang="en-US" sz="1000" dirty="0"/>
          </a:p>
        </p:txBody>
      </p:sp>
      <p:sp>
        <p:nvSpPr>
          <p:cNvPr id="52" name="Shape 49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0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ATPMS – IT4010 PP2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4572000" cy="4572000"/>
          </a:xfrm>
          <a:prstGeom prst="ellipse">
            <a:avLst/>
          </a:prstGeom>
          <a:solidFill>
            <a:srgbClr val="0D47A1">
              <a:alpha val="35000"/>
            </a:srgbClr>
          </a:solidFill>
          <a:ln w="12700">
            <a:solidFill>
              <a:srgbClr val="0D47A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858000" y="2743200"/>
            <a:ext cx="3657600" cy="3657600"/>
          </a:xfrm>
          <a:prstGeom prst="ellipse">
            <a:avLst/>
          </a:prstGeom>
          <a:solidFill>
            <a:srgbClr val="0D47A1">
              <a:alpha val="30000"/>
            </a:srgbClr>
          </a:solidFill>
          <a:ln w="12700">
            <a:solidFill>
              <a:srgbClr val="0D47A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0" y="0"/>
            <a:ext cx="201168" cy="658368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47472" y="206073"/>
            <a:ext cx="850392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Module 3 - Digital Fine Management System  |  Tharindu Bandara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0" y="658368"/>
            <a:ext cx="9144000" cy="2743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9184" y="868680"/>
            <a:ext cx="8485632" cy="32918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9184" y="868680"/>
            <a:ext cx="848563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NOVELTY  ›  Fully Paperless Fine Issuance with AI Officer Dispatch Algorithm First in Sri Lanka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9184" y="1261872"/>
            <a:ext cx="4114800" cy="658368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9184" y="1261872"/>
            <a:ext cx="4114800" cy="5029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4632" y="1389888"/>
            <a:ext cx="3840480" cy="1920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Mobile E Fine Issuance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484632" y="1583436"/>
            <a:ext cx="3840480" cy="365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Officers capture offence details, attach evidence, generate signed PDF fine instantly in the field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9184" y="1975104"/>
            <a:ext cx="4114800" cy="658368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29184" y="1975104"/>
            <a:ext cx="4114800" cy="5029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4632" y="2103120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Smart Dispatch Algorithm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484632" y="2311908"/>
            <a:ext cx="3840480" cy="365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Dijkstra/greedy algorithm routes cases to nearest available officer by location, workload, specialization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29184" y="2688336"/>
            <a:ext cx="4114800" cy="658368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329184" y="2688336"/>
            <a:ext cx="4114800" cy="5029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4632" y="2816352"/>
            <a:ext cx="3840480" cy="1783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Citizen Payment Portal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484632" y="3002280"/>
            <a:ext cx="3840480" cy="365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Citizens view, pay and appeal fines online via secure Stripe integration 24/7 access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29184" y="3401568"/>
            <a:ext cx="4114800" cy="658368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329184" y="3401568"/>
            <a:ext cx="4114800" cy="5029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84632" y="3529584"/>
            <a:ext cx="3840480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Tamper-Proof Audit Trail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484632" y="3723132"/>
            <a:ext cx="3840480" cy="365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action timestamped, hash-verified and stored court ready digital records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29184" y="4114800"/>
            <a:ext cx="4114800" cy="658368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329184" y="4114800"/>
            <a:ext cx="4114800" cy="5029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84632" y="4242816"/>
            <a:ext cx="3840480" cy="1539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HQ Analytics Dashboard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484632" y="4428744"/>
            <a:ext cx="3840480" cy="365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 trends, officer performance metrics, offence hotspot heat-maps for Police Command</a:t>
            </a:r>
            <a:endParaRPr lang="en-US" sz="1000" dirty="0"/>
          </a:p>
        </p:txBody>
      </p:sp>
      <p:pic>
        <p:nvPicPr>
          <p:cNvPr id="3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0" y="1298448"/>
            <a:ext cx="640080" cy="640080"/>
          </a:xfrm>
          <a:prstGeom prst="rect">
            <a:avLst/>
          </a:prstGeom>
        </p:spPr>
      </p:pic>
      <p:sp>
        <p:nvSpPr>
          <p:cNvPr id="32" name="Text 29"/>
          <p:cNvSpPr/>
          <p:nvPr/>
        </p:nvSpPr>
        <p:spPr>
          <a:xfrm>
            <a:off x="5577840" y="1298448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Impact Targets</a:t>
            </a:r>
            <a:endParaRPr lang="en-US" sz="1600" dirty="0"/>
          </a:p>
        </p:txBody>
      </p:sp>
      <p:sp>
        <p:nvSpPr>
          <p:cNvPr id="33" name="Shape 30"/>
          <p:cNvSpPr/>
          <p:nvPr/>
        </p:nvSpPr>
        <p:spPr>
          <a:xfrm>
            <a:off x="4846320" y="1828800"/>
            <a:ext cx="1920240" cy="1188720"/>
          </a:xfrm>
          <a:prstGeom prst="rect">
            <a:avLst/>
          </a:prstGeom>
          <a:solidFill>
            <a:srgbClr val="1B3A6B"/>
          </a:solidFill>
          <a:ln w="19050">
            <a:solidFill>
              <a:srgbClr val="F0B429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Shape 31"/>
          <p:cNvSpPr/>
          <p:nvPr/>
        </p:nvSpPr>
        <p:spPr>
          <a:xfrm>
            <a:off x="4846320" y="1828800"/>
            <a:ext cx="1920240" cy="54864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2"/>
          <p:cNvSpPr/>
          <p:nvPr/>
        </p:nvSpPr>
        <p:spPr>
          <a:xfrm>
            <a:off x="4846320" y="1883664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0B42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80%+</a:t>
            </a:r>
            <a:endParaRPr lang="en-US" sz="3400" dirty="0"/>
          </a:p>
        </p:txBody>
      </p:sp>
      <p:sp>
        <p:nvSpPr>
          <p:cNvPr id="36" name="Text 33"/>
          <p:cNvSpPr/>
          <p:nvPr/>
        </p:nvSpPr>
        <p:spPr>
          <a:xfrm>
            <a:off x="4846320" y="254203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Reduction in Processing Time</a:t>
            </a:r>
            <a:endParaRPr lang="en-US" sz="1000" dirty="0"/>
          </a:p>
        </p:txBody>
      </p:sp>
      <p:sp>
        <p:nvSpPr>
          <p:cNvPr id="37" name="Shape 34"/>
          <p:cNvSpPr/>
          <p:nvPr/>
        </p:nvSpPr>
        <p:spPr>
          <a:xfrm>
            <a:off x="6876288" y="1828800"/>
            <a:ext cx="1920240" cy="1188720"/>
          </a:xfrm>
          <a:prstGeom prst="rect">
            <a:avLst/>
          </a:prstGeom>
          <a:solidFill>
            <a:srgbClr val="1B3A6B"/>
          </a:solidFill>
          <a:ln w="19050">
            <a:solidFill>
              <a:srgbClr val="1A73E8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8" name="Shape 35"/>
          <p:cNvSpPr/>
          <p:nvPr/>
        </p:nvSpPr>
        <p:spPr>
          <a:xfrm>
            <a:off x="6876288" y="1828800"/>
            <a:ext cx="1920240" cy="5486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6"/>
          <p:cNvSpPr/>
          <p:nvPr/>
        </p:nvSpPr>
        <p:spPr>
          <a:xfrm>
            <a:off x="6876288" y="1883664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A73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</a:t>
            </a:r>
            <a:endParaRPr lang="en-US" sz="3400" dirty="0"/>
          </a:p>
        </p:txBody>
      </p:sp>
      <p:sp>
        <p:nvSpPr>
          <p:cNvPr id="40" name="Text 37"/>
          <p:cNvSpPr/>
          <p:nvPr/>
        </p:nvSpPr>
        <p:spPr>
          <a:xfrm>
            <a:off x="6876288" y="254203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Paper Documents Required</a:t>
            </a:r>
            <a:endParaRPr lang="en-US" sz="1000" dirty="0"/>
          </a:p>
        </p:txBody>
      </p:sp>
      <p:sp>
        <p:nvSpPr>
          <p:cNvPr id="41" name="Shape 38"/>
          <p:cNvSpPr/>
          <p:nvPr/>
        </p:nvSpPr>
        <p:spPr>
          <a:xfrm>
            <a:off x="4846320" y="2788920"/>
            <a:ext cx="1920240" cy="914400"/>
          </a:xfrm>
          <a:prstGeom prst="rect">
            <a:avLst/>
          </a:prstGeom>
          <a:solidFill>
            <a:srgbClr val="1B3A6B"/>
          </a:solidFill>
          <a:ln w="19050">
            <a:solidFill>
              <a:srgbClr val="F0B429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2" name="Shape 39"/>
          <p:cNvSpPr/>
          <p:nvPr/>
        </p:nvSpPr>
        <p:spPr>
          <a:xfrm>
            <a:off x="4846320" y="2788920"/>
            <a:ext cx="1920240" cy="54864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0"/>
          <p:cNvSpPr/>
          <p:nvPr/>
        </p:nvSpPr>
        <p:spPr>
          <a:xfrm>
            <a:off x="4846320" y="2843784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0B429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18mo</a:t>
            </a:r>
            <a:endParaRPr lang="en-US" sz="3400" dirty="0"/>
          </a:p>
        </p:txBody>
      </p:sp>
      <p:sp>
        <p:nvSpPr>
          <p:cNvPr id="44" name="Text 41"/>
          <p:cNvSpPr/>
          <p:nvPr/>
        </p:nvSpPr>
        <p:spPr>
          <a:xfrm>
            <a:off x="4846320" y="350215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Recovery Period (ROI)</a:t>
            </a:r>
            <a:endParaRPr lang="en-US" sz="1000" dirty="0"/>
          </a:p>
        </p:txBody>
      </p:sp>
      <p:sp>
        <p:nvSpPr>
          <p:cNvPr id="45" name="Shape 42"/>
          <p:cNvSpPr/>
          <p:nvPr/>
        </p:nvSpPr>
        <p:spPr>
          <a:xfrm>
            <a:off x="6876288" y="2788920"/>
            <a:ext cx="1920240" cy="914400"/>
          </a:xfrm>
          <a:prstGeom prst="rect">
            <a:avLst/>
          </a:prstGeom>
          <a:solidFill>
            <a:srgbClr val="1B3A6B"/>
          </a:solidFill>
          <a:ln w="19050">
            <a:solidFill>
              <a:srgbClr val="1A73E8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6" name="Shape 43"/>
          <p:cNvSpPr/>
          <p:nvPr/>
        </p:nvSpPr>
        <p:spPr>
          <a:xfrm>
            <a:off x="6876288" y="2788920"/>
            <a:ext cx="1920240" cy="5486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4"/>
          <p:cNvSpPr/>
          <p:nvPr/>
        </p:nvSpPr>
        <p:spPr>
          <a:xfrm>
            <a:off x="6876288" y="2843784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A73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100%</a:t>
            </a:r>
            <a:endParaRPr lang="en-US" sz="3400" dirty="0"/>
          </a:p>
        </p:txBody>
      </p:sp>
      <p:sp>
        <p:nvSpPr>
          <p:cNvPr id="48" name="Text 45"/>
          <p:cNvSpPr/>
          <p:nvPr/>
        </p:nvSpPr>
        <p:spPr>
          <a:xfrm>
            <a:off x="6876288" y="350215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Fine Records Court Ready</a:t>
            </a:r>
            <a:endParaRPr lang="en-US" sz="1000" dirty="0"/>
          </a:p>
        </p:txBody>
      </p:sp>
      <p:sp>
        <p:nvSpPr>
          <p:cNvPr id="49" name="Shape 46"/>
          <p:cNvSpPr/>
          <p:nvPr/>
        </p:nvSpPr>
        <p:spPr>
          <a:xfrm>
            <a:off x="4846320" y="3822192"/>
            <a:ext cx="3950208" cy="868680"/>
          </a:xfrm>
          <a:prstGeom prst="rect">
            <a:avLst/>
          </a:prstGeom>
          <a:solidFill>
            <a:srgbClr val="1B3A6B"/>
          </a:solidFill>
          <a:ln w="6350">
            <a:solidFill>
              <a:srgbClr val="1B4F8A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0" name="Text 47"/>
          <p:cNvSpPr/>
          <p:nvPr/>
        </p:nvSpPr>
        <p:spPr>
          <a:xfrm>
            <a:off x="4974336" y="384048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F0B42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 STACK</a:t>
            </a:r>
            <a:endParaRPr lang="en-US" sz="900" dirty="0"/>
          </a:p>
        </p:txBody>
      </p:sp>
      <p:sp>
        <p:nvSpPr>
          <p:cNvPr id="51" name="Text 48"/>
          <p:cNvSpPr/>
          <p:nvPr/>
        </p:nvSpPr>
        <p:spPr>
          <a:xfrm>
            <a:off x="4974336" y="4078224"/>
            <a:ext cx="3657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Next.js    ·  MongoDB  ·  PDF.js ·  ReactMaps.js ·  Azure OCR</a:t>
            </a:r>
            <a:endParaRPr lang="en-US" sz="1000" dirty="0"/>
          </a:p>
        </p:txBody>
      </p:sp>
      <p:sp>
        <p:nvSpPr>
          <p:cNvPr id="52" name="Shape 49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0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ATPMS – IT4010 PP2  |  Confidential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213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4572000" cy="4572000"/>
          </a:xfrm>
          <a:prstGeom prst="ellipse">
            <a:avLst/>
          </a:prstGeom>
          <a:solidFill>
            <a:srgbClr val="0D47A1">
              <a:alpha val="35000"/>
            </a:srgbClr>
          </a:solidFill>
          <a:ln w="12700">
            <a:solidFill>
              <a:srgbClr val="0D47A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6858000" y="2743200"/>
            <a:ext cx="3657600" cy="3657600"/>
          </a:xfrm>
          <a:prstGeom prst="ellipse">
            <a:avLst/>
          </a:prstGeom>
          <a:solidFill>
            <a:srgbClr val="0D47A1">
              <a:alpha val="30000"/>
            </a:srgbClr>
          </a:solidFill>
          <a:ln w="12700">
            <a:solidFill>
              <a:srgbClr val="0D47A1">
                <a:alpha val="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E05252"/>
          </a:solidFill>
          <a:ln w="12700">
            <a:solidFill>
              <a:srgbClr val="E052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0" y="0"/>
            <a:ext cx="201168" cy="658368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47472" y="221462"/>
            <a:ext cx="8503920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Module 4 - Evidence Vault, Legal Hub &amp; Citizen Safety  |  Yashara Induwara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658368"/>
            <a:ext cx="9144000" cy="2743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329184" y="868680"/>
            <a:ext cx="8485632" cy="32918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9184" y="868680"/>
            <a:ext cx="848563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000" b="1" dirty="0">
                <a:solidFill>
                  <a:srgbClr val="0D21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NOVELTY  ›  Integrated Evidence Vault + AI Legal Assistant + Real Time Safety Alerts › No Precedent in Sri Lanka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9184" y="1261872"/>
            <a:ext cx="4114800" cy="658368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29184" y="1261872"/>
            <a:ext cx="4114800" cy="5029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84632" y="1389888"/>
            <a:ext cx="3840480" cy="1874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Digital Evidence Vault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484632" y="1560576"/>
            <a:ext cx="3840480" cy="365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upload, tagging, chain of custody tracking every file hash verified and tamper proof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29184" y="1975104"/>
            <a:ext cx="4114800" cy="658368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29184" y="1975104"/>
            <a:ext cx="4114800" cy="5029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84632" y="2103120"/>
            <a:ext cx="3840480" cy="1691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Lawyer Marketplace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484632" y="2296668"/>
            <a:ext cx="3840480" cy="365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Citizens browse, filter, and contact verified traffic lawyers by expertise, rating, and location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29184" y="2688336"/>
            <a:ext cx="4114800" cy="658368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329184" y="2688336"/>
            <a:ext cx="4114800" cy="5029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4632" y="2816352"/>
            <a:ext cx="3840480" cy="1691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Court Hearing Scheduler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484632" y="3009900"/>
            <a:ext cx="3840480" cy="365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court slot booking linked to case status, judge availability, and police records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29184" y="3401568"/>
            <a:ext cx="4114800" cy="658368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329184" y="3401568"/>
            <a:ext cx="4114800" cy="5029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84632" y="3529584"/>
            <a:ext cx="3840480" cy="1935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 Legal Chat Assistant</a:t>
            </a:r>
            <a:endParaRPr lang="en-US" sz="1150" dirty="0"/>
          </a:p>
        </p:txBody>
      </p:sp>
      <p:sp>
        <p:nvSpPr>
          <p:cNvPr id="26" name="Text 24"/>
          <p:cNvSpPr/>
          <p:nvPr/>
        </p:nvSpPr>
        <p:spPr>
          <a:xfrm>
            <a:off x="484632" y="3723132"/>
            <a:ext cx="3840480" cy="365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summarization and case guidance for lawyers and fined persons using Local Trained Model.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29184" y="4114800"/>
            <a:ext cx="4114800" cy="658368"/>
          </a:xfrm>
          <a:prstGeom prst="rect">
            <a:avLst/>
          </a:prstGeom>
          <a:solidFill>
            <a:srgbClr val="1B3A6B"/>
          </a:solidFill>
          <a:ln w="9525">
            <a:solidFill>
              <a:srgbClr val="1557B0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329184" y="4114800"/>
            <a:ext cx="4114800" cy="50292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84632" y="4242816"/>
            <a:ext cx="38404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High Risk Zone Alerts + SOS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484632" y="4383024"/>
            <a:ext cx="3840480" cy="3657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Citizen map shows rape reported, theft, and accident hotspots in real time</a:t>
            </a:r>
          </a:p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button shares GPS with nearest police</a:t>
            </a:r>
            <a:endParaRPr lang="en-US" sz="1000" dirty="0"/>
          </a:p>
        </p:txBody>
      </p:sp>
      <p:pic>
        <p:nvPicPr>
          <p:cNvPr id="31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320" y="1298448"/>
            <a:ext cx="640080" cy="640080"/>
          </a:xfrm>
          <a:prstGeom prst="rect">
            <a:avLst/>
          </a:prstGeom>
        </p:spPr>
      </p:pic>
      <p:sp>
        <p:nvSpPr>
          <p:cNvPr id="32" name="Text 29"/>
          <p:cNvSpPr/>
          <p:nvPr/>
        </p:nvSpPr>
        <p:spPr>
          <a:xfrm>
            <a:off x="5577840" y="1298448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Impact Targets</a:t>
            </a:r>
            <a:endParaRPr lang="en-US" sz="1600" dirty="0"/>
          </a:p>
        </p:txBody>
      </p:sp>
      <p:sp>
        <p:nvSpPr>
          <p:cNvPr id="33" name="Shape 30"/>
          <p:cNvSpPr/>
          <p:nvPr/>
        </p:nvSpPr>
        <p:spPr>
          <a:xfrm>
            <a:off x="4846320" y="1828800"/>
            <a:ext cx="1920240" cy="1188720"/>
          </a:xfrm>
          <a:prstGeom prst="rect">
            <a:avLst/>
          </a:prstGeom>
          <a:solidFill>
            <a:srgbClr val="1B3A6B"/>
          </a:solidFill>
          <a:ln w="19050">
            <a:solidFill>
              <a:srgbClr val="E05252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Shape 31"/>
          <p:cNvSpPr/>
          <p:nvPr/>
        </p:nvSpPr>
        <p:spPr>
          <a:xfrm>
            <a:off x="4846320" y="1828800"/>
            <a:ext cx="1920240" cy="54864"/>
          </a:xfrm>
          <a:prstGeom prst="rect">
            <a:avLst/>
          </a:prstGeom>
          <a:solidFill>
            <a:srgbClr val="E05252"/>
          </a:solidFill>
          <a:ln w="12700">
            <a:solidFill>
              <a:srgbClr val="E052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2"/>
          <p:cNvSpPr/>
          <p:nvPr/>
        </p:nvSpPr>
        <p:spPr>
          <a:xfrm>
            <a:off x="4846320" y="1883664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E0525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50%</a:t>
            </a:r>
            <a:endParaRPr lang="en-US" sz="3400" dirty="0"/>
          </a:p>
        </p:txBody>
      </p:sp>
      <p:sp>
        <p:nvSpPr>
          <p:cNvPr id="36" name="Text 33"/>
          <p:cNvSpPr/>
          <p:nvPr/>
        </p:nvSpPr>
        <p:spPr>
          <a:xfrm>
            <a:off x="4846320" y="254203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Reduction in Wrongful Offences</a:t>
            </a:r>
            <a:endParaRPr lang="en-US" sz="1000" dirty="0"/>
          </a:p>
        </p:txBody>
      </p:sp>
      <p:sp>
        <p:nvSpPr>
          <p:cNvPr id="37" name="Shape 34"/>
          <p:cNvSpPr/>
          <p:nvPr/>
        </p:nvSpPr>
        <p:spPr>
          <a:xfrm>
            <a:off x="6876288" y="1828800"/>
            <a:ext cx="1920240" cy="1188720"/>
          </a:xfrm>
          <a:prstGeom prst="rect">
            <a:avLst/>
          </a:prstGeom>
          <a:solidFill>
            <a:srgbClr val="1B3A6B"/>
          </a:solidFill>
          <a:ln w="19050">
            <a:solidFill>
              <a:srgbClr val="1A73E8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8" name="Shape 35"/>
          <p:cNvSpPr/>
          <p:nvPr/>
        </p:nvSpPr>
        <p:spPr>
          <a:xfrm>
            <a:off x="6876288" y="1828800"/>
            <a:ext cx="1920240" cy="5486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6"/>
          <p:cNvSpPr/>
          <p:nvPr/>
        </p:nvSpPr>
        <p:spPr>
          <a:xfrm>
            <a:off x="6876288" y="1883664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A73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40%</a:t>
            </a:r>
            <a:endParaRPr lang="en-US" sz="3400" dirty="0"/>
          </a:p>
        </p:txBody>
      </p:sp>
      <p:sp>
        <p:nvSpPr>
          <p:cNvPr id="40" name="Text 37"/>
          <p:cNvSpPr/>
          <p:nvPr/>
        </p:nvSpPr>
        <p:spPr>
          <a:xfrm>
            <a:off x="6876288" y="254203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Emergency Response</a:t>
            </a:r>
            <a:endParaRPr lang="en-US" sz="1000" dirty="0"/>
          </a:p>
        </p:txBody>
      </p:sp>
      <p:sp>
        <p:nvSpPr>
          <p:cNvPr id="41" name="Shape 38"/>
          <p:cNvSpPr/>
          <p:nvPr/>
        </p:nvSpPr>
        <p:spPr>
          <a:xfrm>
            <a:off x="4846320" y="2788920"/>
            <a:ext cx="1920240" cy="914400"/>
          </a:xfrm>
          <a:prstGeom prst="rect">
            <a:avLst/>
          </a:prstGeom>
          <a:solidFill>
            <a:srgbClr val="1B3A6B"/>
          </a:solidFill>
          <a:ln w="19050">
            <a:solidFill>
              <a:srgbClr val="E05252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2" name="Shape 39"/>
          <p:cNvSpPr/>
          <p:nvPr/>
        </p:nvSpPr>
        <p:spPr>
          <a:xfrm>
            <a:off x="4846320" y="2788920"/>
            <a:ext cx="1920240" cy="54864"/>
          </a:xfrm>
          <a:prstGeom prst="rect">
            <a:avLst/>
          </a:prstGeom>
          <a:solidFill>
            <a:srgbClr val="E05252"/>
          </a:solidFill>
          <a:ln w="12700">
            <a:solidFill>
              <a:srgbClr val="E0525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0"/>
          <p:cNvSpPr/>
          <p:nvPr/>
        </p:nvSpPr>
        <p:spPr>
          <a:xfrm>
            <a:off x="4846320" y="2843784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E0525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AI</a:t>
            </a:r>
            <a:endParaRPr lang="en-US" sz="3400" dirty="0"/>
          </a:p>
        </p:txBody>
      </p:sp>
      <p:sp>
        <p:nvSpPr>
          <p:cNvPr id="44" name="Text 41"/>
          <p:cNvSpPr/>
          <p:nvPr/>
        </p:nvSpPr>
        <p:spPr>
          <a:xfrm>
            <a:off x="4846320" y="350215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Assistance — 24/7</a:t>
            </a:r>
            <a:endParaRPr lang="en-US" sz="1000" dirty="0"/>
          </a:p>
        </p:txBody>
      </p:sp>
      <p:sp>
        <p:nvSpPr>
          <p:cNvPr id="45" name="Shape 42"/>
          <p:cNvSpPr/>
          <p:nvPr/>
        </p:nvSpPr>
        <p:spPr>
          <a:xfrm>
            <a:off x="6876288" y="2788920"/>
            <a:ext cx="1920240" cy="914400"/>
          </a:xfrm>
          <a:prstGeom prst="rect">
            <a:avLst/>
          </a:prstGeom>
          <a:solidFill>
            <a:srgbClr val="1B3A6B"/>
          </a:solidFill>
          <a:ln w="19050">
            <a:solidFill>
              <a:srgbClr val="1A73E8"/>
            </a:solidFill>
            <a:prstDash val="solid"/>
          </a:ln>
          <a:effectLst>
            <a:outerShdw blurRad="127000" dist="38100" dir="8100000" algn="bl" rotWithShape="0">
              <a:srgbClr val="000000">
                <a:alpha val="2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6" name="Shape 43"/>
          <p:cNvSpPr/>
          <p:nvPr/>
        </p:nvSpPr>
        <p:spPr>
          <a:xfrm>
            <a:off x="6876288" y="2788920"/>
            <a:ext cx="1920240" cy="54864"/>
          </a:xfrm>
          <a:prstGeom prst="rect">
            <a:avLst/>
          </a:prstGeom>
          <a:solidFill>
            <a:srgbClr val="1A73E8"/>
          </a:solidFill>
          <a:ln w="12700">
            <a:solidFill>
              <a:srgbClr val="1A73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4"/>
          <p:cNvSpPr/>
          <p:nvPr/>
        </p:nvSpPr>
        <p:spPr>
          <a:xfrm>
            <a:off x="6876288" y="2843784"/>
            <a:ext cx="19202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1A73E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1Tap</a:t>
            </a:r>
            <a:endParaRPr lang="en-US" sz="3400" dirty="0"/>
          </a:p>
        </p:txBody>
      </p:sp>
      <p:sp>
        <p:nvSpPr>
          <p:cNvPr id="48" name="Text 45"/>
          <p:cNvSpPr/>
          <p:nvPr/>
        </p:nvSpPr>
        <p:spPr>
          <a:xfrm>
            <a:off x="6876288" y="3502152"/>
            <a:ext cx="19202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 to Nearest Police Unit</a:t>
            </a:r>
            <a:endParaRPr lang="en-US" sz="1000" dirty="0"/>
          </a:p>
        </p:txBody>
      </p:sp>
      <p:sp>
        <p:nvSpPr>
          <p:cNvPr id="49" name="Shape 46"/>
          <p:cNvSpPr/>
          <p:nvPr/>
        </p:nvSpPr>
        <p:spPr>
          <a:xfrm>
            <a:off x="4846320" y="3822192"/>
            <a:ext cx="3950208" cy="868680"/>
          </a:xfrm>
          <a:prstGeom prst="rect">
            <a:avLst/>
          </a:prstGeom>
          <a:solidFill>
            <a:srgbClr val="1B3A6B"/>
          </a:solidFill>
          <a:ln w="6350">
            <a:solidFill>
              <a:srgbClr val="1B4F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0" name="Text 47"/>
          <p:cNvSpPr/>
          <p:nvPr/>
        </p:nvSpPr>
        <p:spPr>
          <a:xfrm>
            <a:off x="4974336" y="384048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E052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 STACK</a:t>
            </a:r>
            <a:endParaRPr lang="en-US" sz="900" dirty="0"/>
          </a:p>
        </p:txBody>
      </p:sp>
      <p:sp>
        <p:nvSpPr>
          <p:cNvPr id="51" name="Text 48"/>
          <p:cNvSpPr/>
          <p:nvPr/>
        </p:nvSpPr>
        <p:spPr>
          <a:xfrm>
            <a:off x="4974336" y="4078224"/>
            <a:ext cx="3657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6E4F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Next.js  ·  Local Developed AI  ·  Google Maps API  ·  Local Developed Algorithm  ·  MongoDB</a:t>
            </a:r>
            <a:endParaRPr lang="en-US" sz="1000" dirty="0"/>
          </a:p>
        </p:txBody>
      </p:sp>
      <p:sp>
        <p:nvSpPr>
          <p:cNvPr id="52" name="Shape 49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3" name="Text 50"/>
          <p:cNvSpPr/>
          <p:nvPr/>
        </p:nvSpPr>
        <p:spPr>
          <a:xfrm>
            <a:off x="274320" y="4892040"/>
            <a:ext cx="85953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ATPMS – IT4010 PP2  |  Confidential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C20DB7DB36DD49BC8150064CF95DD9" ma:contentTypeVersion="13" ma:contentTypeDescription="Create a new document." ma:contentTypeScope="" ma:versionID="cbef7e19daa0d389b559f873c5a3e553">
  <xsd:schema xmlns:xsd="http://www.w3.org/2001/XMLSchema" xmlns:xs="http://www.w3.org/2001/XMLSchema" xmlns:p="http://schemas.microsoft.com/office/2006/metadata/properties" xmlns:ns2="b315195e-671e-423b-bef2-4f1205612242" xmlns:ns3="db72c12f-87a4-44ab-bbc5-4cc8306b158a" targetNamespace="http://schemas.microsoft.com/office/2006/metadata/properties" ma:root="true" ma:fieldsID="060a19f19fc398f1deb5a7ac3ca80118" ns2:_="" ns3:_="">
    <xsd:import namespace="b315195e-671e-423b-bef2-4f1205612242"/>
    <xsd:import namespace="db72c12f-87a4-44ab-bbc5-4cc8306b15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15195e-671e-423b-bef2-4f12056122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c8a686f-bba2-44f2-819b-edf0b3003f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72c12f-87a4-44ab-bbc5-4cc8306b158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a90b710-f748-4220-b362-4102ae550bf9}" ma:internalName="TaxCatchAll" ma:showField="CatchAllData" ma:web="db72c12f-87a4-44ab-bbc5-4cc8306b15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315195e-671e-423b-bef2-4f1205612242">
      <Terms xmlns="http://schemas.microsoft.com/office/infopath/2007/PartnerControls"/>
    </lcf76f155ced4ddcb4097134ff3c332f>
    <TaxCatchAll xmlns="db72c12f-87a4-44ab-bbc5-4cc8306b158a" xsi:nil="true"/>
  </documentManagement>
</p:properties>
</file>

<file path=customXml/itemProps1.xml><?xml version="1.0" encoding="utf-8"?>
<ds:datastoreItem xmlns:ds="http://schemas.openxmlformats.org/officeDocument/2006/customXml" ds:itemID="{9D433942-B4FE-4820-BBC4-774FE3A899D3}"/>
</file>

<file path=customXml/itemProps2.xml><?xml version="1.0" encoding="utf-8"?>
<ds:datastoreItem xmlns:ds="http://schemas.openxmlformats.org/officeDocument/2006/customXml" ds:itemID="{00592167-8165-4C54-9B65-855CE732FDA5}"/>
</file>

<file path=customXml/itemProps3.xml><?xml version="1.0" encoding="utf-8"?>
<ds:datastoreItem xmlns:ds="http://schemas.openxmlformats.org/officeDocument/2006/customXml" ds:itemID="{B3743DFB-0E23-40C9-A4E6-02D3C6B50475}"/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1842</Words>
  <Application>Microsoft Office PowerPoint</Application>
  <PresentationFormat>On-screen Show (16:9)</PresentationFormat>
  <Paragraphs>318</Paragraphs>
  <Slides>13</Slides>
  <Notes>13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ATPMS – Autonomous Traffic Police Management System</dc:title>
  <dc:subject>PptxGenJS Presentation</dc:subject>
  <dc:creator>Research Group – IT4010 PP2</dc:creator>
  <cp:lastModifiedBy>Yashara Induwara</cp:lastModifiedBy>
  <cp:revision>5</cp:revision>
  <dcterms:created xsi:type="dcterms:W3CDTF">2026-03-08T11:44:59Z</dcterms:created>
  <dcterms:modified xsi:type="dcterms:W3CDTF">2026-03-11T02:49:14Z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0x0101008DC20DB7DB36DD49BC8150064CF95DD9</vt:lpwstr>
  </property>
</Properties>
</file>